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819" y="1208797"/>
            <a:ext cx="8253730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3730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9315" y="2170390"/>
            <a:ext cx="8258175" cy="3693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b="1">
                <a:latin typeface="Book Antiqua"/>
                <a:cs typeface="Book Antiqua"/>
              </a:rPr>
              <a:t>Clicker  </a:t>
            </a:r>
            <a:r>
              <a:rPr dirty="0" sz="2050" spc="-10" b="1">
                <a:latin typeface="Book Antiqua"/>
                <a:cs typeface="Book Antiqua"/>
              </a:rPr>
              <a:t>Questions</a:t>
            </a:r>
            <a:endParaRPr sz="2050">
              <a:latin typeface="Book Antiqua"/>
              <a:cs typeface="Book Antiqu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368230" y="3858926"/>
            <a:ext cx="295592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335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065" marR="5080">
              <a:lnSpc>
                <a:spcPct val="101200"/>
              </a:lnSpc>
            </a:pPr>
            <a:r>
              <a:rPr dirty="0" sz="2050">
                <a:latin typeface="Garamond"/>
                <a:cs typeface="Garamond"/>
              </a:rPr>
              <a:t>Chapter</a:t>
            </a:r>
            <a:r>
              <a:rPr dirty="0" sz="2050" spc="254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9:</a:t>
            </a:r>
            <a:r>
              <a:rPr dirty="0" sz="2050" spc="10">
                <a:latin typeface="Garamond"/>
                <a:cs typeface="Garamond"/>
              </a:rPr>
              <a:t>  </a:t>
            </a:r>
            <a:r>
              <a:rPr dirty="0" sz="2050" spc="-10">
                <a:latin typeface="Garamond"/>
                <a:cs typeface="Garamond"/>
              </a:rPr>
              <a:t>“Molecules” </a:t>
            </a:r>
            <a:r>
              <a:rPr dirty="0" sz="2050">
                <a:latin typeface="Garamond"/>
                <a:cs typeface="Garamond"/>
              </a:rPr>
              <a:t>Cambridge</a:t>
            </a:r>
            <a:r>
              <a:rPr dirty="0" sz="2050" spc="33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University</a:t>
            </a:r>
            <a:r>
              <a:rPr dirty="0" sz="2050" spc="350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Press felderbooks.com</a:t>
            </a:r>
            <a:endParaRPr sz="20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2050">
              <a:latin typeface="Garamond"/>
              <a:cs typeface="Garamond"/>
            </a:endParaRPr>
          </a:p>
          <a:p>
            <a:pPr algn="ctr" marL="127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6111240" algn="l"/>
                <a:tab pos="6554470" algn="l"/>
              </a:tabLst>
            </a:pPr>
            <a:r>
              <a:rPr dirty="0"/>
              <a:t>Consider</a:t>
            </a:r>
            <a:r>
              <a:rPr dirty="0" spc="290"/>
              <a:t> </a:t>
            </a:r>
            <a:r>
              <a:rPr dirty="0" spc="65"/>
              <a:t>an</a:t>
            </a:r>
            <a:r>
              <a:rPr dirty="0" spc="305"/>
              <a:t> </a:t>
            </a:r>
            <a:r>
              <a:rPr dirty="0"/>
              <a:t>atom</a:t>
            </a:r>
            <a:r>
              <a:rPr dirty="0" spc="295"/>
              <a:t> </a:t>
            </a:r>
            <a:r>
              <a:rPr dirty="0"/>
              <a:t>whose</a:t>
            </a:r>
            <a:r>
              <a:rPr dirty="0" spc="300"/>
              <a:t> </a:t>
            </a:r>
            <a:r>
              <a:rPr dirty="0"/>
              <a:t>outermost</a:t>
            </a:r>
            <a:r>
              <a:rPr dirty="0" spc="300"/>
              <a:t> </a:t>
            </a:r>
            <a:r>
              <a:rPr dirty="0"/>
              <a:t>subshell</a:t>
            </a:r>
            <a:r>
              <a:rPr dirty="0" spc="300"/>
              <a:t> </a:t>
            </a:r>
            <a:r>
              <a:rPr dirty="0"/>
              <a:t>is</a:t>
            </a:r>
            <a:r>
              <a:rPr dirty="0" spc="320"/>
              <a:t> </a:t>
            </a:r>
            <a:r>
              <a:rPr dirty="0" spc="-25" b="0" i="1">
                <a:latin typeface="Bookman Old Style"/>
                <a:cs typeface="Bookman Old Style"/>
              </a:rPr>
              <a:t>p</a:t>
            </a:r>
            <a:r>
              <a:rPr dirty="0" baseline="24390" sz="3075" spc="-37"/>
              <a:t>3</a:t>
            </a:r>
            <a:r>
              <a:rPr dirty="0" sz="2450" spc="-25"/>
              <a:t>.</a:t>
            </a:r>
            <a:r>
              <a:rPr dirty="0" sz="2450"/>
              <a:t>	</a:t>
            </a:r>
            <a:r>
              <a:rPr dirty="0" sz="2450" spc="-25"/>
              <a:t>How</a:t>
            </a:r>
            <a:r>
              <a:rPr dirty="0" sz="2450" spc="80"/>
              <a:t> </a:t>
            </a:r>
            <a:r>
              <a:rPr dirty="0" sz="2450" spc="65"/>
              <a:t>many</a:t>
            </a:r>
            <a:r>
              <a:rPr dirty="0" sz="2450" spc="90"/>
              <a:t> </a:t>
            </a:r>
            <a:r>
              <a:rPr dirty="0" sz="2450" spc="-100"/>
              <a:t>of </a:t>
            </a:r>
            <a:r>
              <a:rPr dirty="0" sz="2450" spc="70"/>
              <a:t>its</a:t>
            </a:r>
            <a:r>
              <a:rPr dirty="0" sz="2450" spc="180"/>
              <a:t> </a:t>
            </a:r>
            <a:r>
              <a:rPr dirty="0" sz="2450"/>
              <a:t>electrons</a:t>
            </a:r>
            <a:r>
              <a:rPr dirty="0" sz="2450" spc="175"/>
              <a:t> </a:t>
            </a:r>
            <a:r>
              <a:rPr dirty="0" sz="2450" spc="55"/>
              <a:t>are</a:t>
            </a:r>
            <a:r>
              <a:rPr dirty="0" sz="2450" spc="180"/>
              <a:t> </a:t>
            </a:r>
            <a:r>
              <a:rPr dirty="0" sz="2450"/>
              <a:t>available</a:t>
            </a:r>
            <a:r>
              <a:rPr dirty="0" sz="2450" spc="175"/>
              <a:t> </a:t>
            </a:r>
            <a:r>
              <a:rPr dirty="0" sz="2450"/>
              <a:t>for</a:t>
            </a:r>
            <a:r>
              <a:rPr dirty="0" sz="2450" spc="180"/>
              <a:t> </a:t>
            </a:r>
            <a:r>
              <a:rPr dirty="0" sz="2450"/>
              <a:t>covalent</a:t>
            </a:r>
            <a:r>
              <a:rPr dirty="0" sz="2450" spc="175"/>
              <a:t> </a:t>
            </a:r>
            <a:r>
              <a:rPr dirty="0" sz="2450" spc="-10"/>
              <a:t>bonding?</a:t>
            </a:r>
            <a:r>
              <a:rPr dirty="0" sz="2450"/>
              <a:t>	(Choose</a:t>
            </a:r>
            <a:r>
              <a:rPr dirty="0" sz="2450" spc="18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06821"/>
            <a:ext cx="1052195" cy="205041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8575" marR="5080" indent="-12700">
              <a:lnSpc>
                <a:spcPct val="135500"/>
              </a:lnSpc>
              <a:spcBef>
                <a:spcPts val="95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85">
                <a:latin typeface="Garamond"/>
                <a:cs typeface="Garamond"/>
              </a:rPr>
              <a:t>None </a:t>
            </a: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6111240" algn="l"/>
                <a:tab pos="6554470" algn="l"/>
              </a:tabLst>
            </a:pPr>
            <a:r>
              <a:rPr dirty="0"/>
              <a:t>Consider</a:t>
            </a:r>
            <a:r>
              <a:rPr dirty="0" spc="290"/>
              <a:t> </a:t>
            </a:r>
            <a:r>
              <a:rPr dirty="0" spc="65"/>
              <a:t>an</a:t>
            </a:r>
            <a:r>
              <a:rPr dirty="0" spc="305"/>
              <a:t> </a:t>
            </a:r>
            <a:r>
              <a:rPr dirty="0"/>
              <a:t>atom</a:t>
            </a:r>
            <a:r>
              <a:rPr dirty="0" spc="295"/>
              <a:t> </a:t>
            </a:r>
            <a:r>
              <a:rPr dirty="0"/>
              <a:t>whose</a:t>
            </a:r>
            <a:r>
              <a:rPr dirty="0" spc="300"/>
              <a:t> </a:t>
            </a:r>
            <a:r>
              <a:rPr dirty="0"/>
              <a:t>outermost</a:t>
            </a:r>
            <a:r>
              <a:rPr dirty="0" spc="300"/>
              <a:t> </a:t>
            </a:r>
            <a:r>
              <a:rPr dirty="0"/>
              <a:t>subshell</a:t>
            </a:r>
            <a:r>
              <a:rPr dirty="0" spc="300"/>
              <a:t> </a:t>
            </a:r>
            <a:r>
              <a:rPr dirty="0"/>
              <a:t>is</a:t>
            </a:r>
            <a:r>
              <a:rPr dirty="0" spc="320"/>
              <a:t> </a:t>
            </a:r>
            <a:r>
              <a:rPr dirty="0" spc="-25" b="0" i="1">
                <a:latin typeface="Bookman Old Style"/>
                <a:cs typeface="Bookman Old Style"/>
              </a:rPr>
              <a:t>p</a:t>
            </a:r>
            <a:r>
              <a:rPr dirty="0" baseline="24390" sz="3075" spc="-37"/>
              <a:t>3</a:t>
            </a:r>
            <a:r>
              <a:rPr dirty="0" sz="2450" spc="-25"/>
              <a:t>.</a:t>
            </a:r>
            <a:r>
              <a:rPr dirty="0" sz="2450"/>
              <a:t>	</a:t>
            </a:r>
            <a:r>
              <a:rPr dirty="0" sz="2450" spc="-25"/>
              <a:t>How</a:t>
            </a:r>
            <a:r>
              <a:rPr dirty="0" sz="2450" spc="80"/>
              <a:t> </a:t>
            </a:r>
            <a:r>
              <a:rPr dirty="0" sz="2450" spc="65"/>
              <a:t>many</a:t>
            </a:r>
            <a:r>
              <a:rPr dirty="0" sz="2450" spc="90"/>
              <a:t> </a:t>
            </a:r>
            <a:r>
              <a:rPr dirty="0" sz="2450" spc="-100"/>
              <a:t>of </a:t>
            </a:r>
            <a:r>
              <a:rPr dirty="0" sz="2450" spc="70"/>
              <a:t>its</a:t>
            </a:r>
            <a:r>
              <a:rPr dirty="0" sz="2450" spc="180"/>
              <a:t> </a:t>
            </a:r>
            <a:r>
              <a:rPr dirty="0" sz="2450"/>
              <a:t>electrons</a:t>
            </a:r>
            <a:r>
              <a:rPr dirty="0" sz="2450" spc="175"/>
              <a:t> </a:t>
            </a:r>
            <a:r>
              <a:rPr dirty="0" sz="2450" spc="55"/>
              <a:t>are</a:t>
            </a:r>
            <a:r>
              <a:rPr dirty="0" sz="2450" spc="180"/>
              <a:t> </a:t>
            </a:r>
            <a:r>
              <a:rPr dirty="0" sz="2450"/>
              <a:t>available</a:t>
            </a:r>
            <a:r>
              <a:rPr dirty="0" sz="2450" spc="175"/>
              <a:t> </a:t>
            </a:r>
            <a:r>
              <a:rPr dirty="0" sz="2450"/>
              <a:t>for</a:t>
            </a:r>
            <a:r>
              <a:rPr dirty="0" sz="2450" spc="180"/>
              <a:t> </a:t>
            </a:r>
            <a:r>
              <a:rPr dirty="0" sz="2450"/>
              <a:t>covalent</a:t>
            </a:r>
            <a:r>
              <a:rPr dirty="0" sz="2450" spc="175"/>
              <a:t> </a:t>
            </a:r>
            <a:r>
              <a:rPr dirty="0" sz="2450" spc="-10"/>
              <a:t>bonding?</a:t>
            </a:r>
            <a:r>
              <a:rPr dirty="0" sz="2450"/>
              <a:t>	(Choose</a:t>
            </a:r>
            <a:r>
              <a:rPr dirty="0" sz="2450" spc="18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06821"/>
            <a:ext cx="1856739" cy="2670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6195" marR="802005" indent="-12700">
              <a:lnSpc>
                <a:spcPct val="135500"/>
              </a:lnSpc>
              <a:spcBef>
                <a:spcPts val="95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85">
                <a:latin typeface="Garamond"/>
                <a:cs typeface="Garamond"/>
              </a:rPr>
              <a:t>None </a:t>
            </a: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9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following</a:t>
            </a:r>
            <a:r>
              <a:rPr dirty="0" spc="125"/>
              <a:t> </a:t>
            </a:r>
            <a:r>
              <a:rPr dirty="0" spc="55"/>
              <a:t>are</a:t>
            </a:r>
            <a:r>
              <a:rPr dirty="0" spc="120"/>
              <a:t> </a:t>
            </a:r>
            <a:r>
              <a:rPr dirty="0" spc="50"/>
              <a:t>stable</a:t>
            </a:r>
            <a:r>
              <a:rPr dirty="0" spc="120"/>
              <a:t> </a:t>
            </a:r>
            <a:r>
              <a:rPr dirty="0"/>
              <a:t>covalent</a:t>
            </a:r>
            <a:r>
              <a:rPr dirty="0" spc="120"/>
              <a:t> </a:t>
            </a:r>
            <a:r>
              <a:rPr dirty="0"/>
              <a:t>molecules?</a:t>
            </a:r>
            <a:r>
              <a:rPr dirty="0" spc="400"/>
              <a:t> </a:t>
            </a:r>
            <a:r>
              <a:rPr dirty="0"/>
              <a:t>(Choose</a:t>
            </a:r>
            <a:r>
              <a:rPr dirty="0" spc="120"/>
              <a:t> </a:t>
            </a:r>
            <a:r>
              <a:rPr dirty="0" spc="50"/>
              <a:t>all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059259"/>
            <a:ext cx="94996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9415" algn="l"/>
              </a:tabLst>
            </a:pPr>
            <a:r>
              <a:rPr dirty="0" sz="2450" spc="-25">
                <a:latin typeface="Garamond"/>
                <a:cs typeface="Garamond"/>
              </a:rPr>
              <a:t>Na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-25">
                <a:latin typeface="Garamond"/>
                <a:cs typeface="Garamond"/>
              </a:rPr>
              <a:t>NaS</a:t>
            </a:r>
            <a:endParaRPr sz="2450">
              <a:latin typeface="Garamond"/>
              <a:cs typeface="Garamond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-25">
                <a:latin typeface="Garamond"/>
                <a:cs typeface="Garamond"/>
              </a:rPr>
              <a:t>H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r>
              <a:rPr dirty="0" sz="2450" spc="-25">
                <a:latin typeface="Garamond"/>
                <a:cs typeface="Garamond"/>
              </a:rPr>
              <a:t>S</a:t>
            </a:r>
            <a:endParaRPr sz="2450">
              <a:latin typeface="Garamond"/>
              <a:cs typeface="Garamond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-25">
                <a:latin typeface="Garamond"/>
                <a:cs typeface="Garamond"/>
              </a:rPr>
              <a:t>H</a:t>
            </a:r>
            <a:r>
              <a:rPr dirty="0" baseline="-13550" sz="3075" spc="-37">
                <a:latin typeface="Garamond"/>
                <a:cs typeface="Garamond"/>
              </a:rPr>
              <a:t>3</a:t>
            </a:r>
            <a:r>
              <a:rPr dirty="0" sz="2450" spc="-25">
                <a:latin typeface="Garamond"/>
                <a:cs typeface="Garamond"/>
              </a:rPr>
              <a:t>S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following</a:t>
            </a:r>
            <a:r>
              <a:rPr dirty="0" spc="125"/>
              <a:t> </a:t>
            </a:r>
            <a:r>
              <a:rPr dirty="0" spc="55"/>
              <a:t>are</a:t>
            </a:r>
            <a:r>
              <a:rPr dirty="0" spc="120"/>
              <a:t> </a:t>
            </a:r>
            <a:r>
              <a:rPr dirty="0" spc="50"/>
              <a:t>stable</a:t>
            </a:r>
            <a:r>
              <a:rPr dirty="0" spc="120"/>
              <a:t> </a:t>
            </a:r>
            <a:r>
              <a:rPr dirty="0"/>
              <a:t>covalent</a:t>
            </a:r>
            <a:r>
              <a:rPr dirty="0" spc="120"/>
              <a:t> </a:t>
            </a:r>
            <a:r>
              <a:rPr dirty="0"/>
              <a:t>molecules?</a:t>
            </a:r>
            <a:r>
              <a:rPr dirty="0" spc="400"/>
              <a:t> </a:t>
            </a:r>
            <a:r>
              <a:rPr dirty="0"/>
              <a:t>(Choose</a:t>
            </a:r>
            <a:r>
              <a:rPr dirty="0" spc="120"/>
              <a:t> </a:t>
            </a:r>
            <a:r>
              <a:rPr dirty="0" spc="50"/>
              <a:t>all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2059259"/>
            <a:ext cx="226187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 spc="-25">
                <a:latin typeface="Garamond"/>
                <a:cs typeface="Garamond"/>
              </a:rPr>
              <a:t>Na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 spc="-25">
                <a:latin typeface="Garamond"/>
                <a:cs typeface="Garamond"/>
              </a:rPr>
              <a:t>NaS</a:t>
            </a:r>
            <a:endParaRPr sz="2450">
              <a:latin typeface="Garamond"/>
              <a:cs typeface="Garamond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 spc="-25">
                <a:latin typeface="Garamond"/>
                <a:cs typeface="Garamond"/>
              </a:rPr>
              <a:t>H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r>
              <a:rPr dirty="0" sz="2450" spc="-25">
                <a:latin typeface="Garamond"/>
                <a:cs typeface="Garamond"/>
              </a:rPr>
              <a:t>S</a:t>
            </a:r>
            <a:endParaRPr sz="2450">
              <a:latin typeface="Garamond"/>
              <a:cs typeface="Garamond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 spc="-25">
                <a:latin typeface="Garamond"/>
                <a:cs typeface="Garamond"/>
              </a:rPr>
              <a:t>H</a:t>
            </a:r>
            <a:r>
              <a:rPr dirty="0" baseline="-13550" sz="3075" spc="-37">
                <a:latin typeface="Garamond"/>
                <a:cs typeface="Garamond"/>
              </a:rPr>
              <a:t>3</a:t>
            </a:r>
            <a:r>
              <a:rPr dirty="0" sz="2450" spc="-25">
                <a:latin typeface="Garamond"/>
                <a:cs typeface="Garamond"/>
              </a:rPr>
              <a:t>S</a:t>
            </a:r>
            <a:endParaRPr sz="2450">
              <a:latin typeface="Garamond"/>
              <a:cs typeface="Garamond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0316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9.2.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ANTIBONDING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9.2</a:t>
            </a:r>
            <a:r>
              <a:rPr dirty="0" sz="1700" b="1">
                <a:latin typeface="Book Antiqua"/>
                <a:cs typeface="Book Antiqua"/>
              </a:rPr>
              <a:t>	Bonding</a:t>
            </a:r>
            <a:r>
              <a:rPr dirty="0" sz="1700" spc="55" b="1">
                <a:latin typeface="Book Antiqua"/>
                <a:cs typeface="Book Antiqua"/>
              </a:rPr>
              <a:t> 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55" b="1">
                <a:latin typeface="Book Antiqua"/>
                <a:cs typeface="Book Antiqua"/>
              </a:rPr>
              <a:t>  </a:t>
            </a:r>
            <a:r>
              <a:rPr dirty="0" sz="1700" b="1">
                <a:latin typeface="Book Antiqua"/>
                <a:cs typeface="Book Antiqua"/>
              </a:rPr>
              <a:t>Antibonding</a:t>
            </a:r>
            <a:r>
              <a:rPr dirty="0" sz="1700" spc="55" b="1">
                <a:latin typeface="Book Antiqua"/>
                <a:cs typeface="Book Antiqua"/>
              </a:rPr>
              <a:t>  </a:t>
            </a:r>
            <a:r>
              <a:rPr dirty="0" sz="1700" spc="80" b="1">
                <a:latin typeface="Book Antiqua"/>
                <a:cs typeface="Book Antiqua"/>
              </a:rPr>
              <a:t>States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02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ANTIBONDING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434"/>
              <a:t> </a:t>
            </a:r>
            <a:r>
              <a:rPr dirty="0"/>
              <a:t>eigenstates</a:t>
            </a:r>
            <a:r>
              <a:rPr dirty="0" spc="434"/>
              <a:t> </a:t>
            </a:r>
            <a:r>
              <a:rPr dirty="0"/>
              <a:t>of</a:t>
            </a:r>
            <a:r>
              <a:rPr dirty="0" spc="434"/>
              <a:t> </a:t>
            </a:r>
            <a:r>
              <a:rPr dirty="0" spc="130"/>
              <a:t>a</a:t>
            </a:r>
            <a:r>
              <a:rPr dirty="0" spc="434"/>
              <a:t> </a:t>
            </a:r>
            <a:r>
              <a:rPr dirty="0" spc="50"/>
              <a:t>system</a:t>
            </a:r>
            <a:r>
              <a:rPr dirty="0" spc="430"/>
              <a:t> </a:t>
            </a:r>
            <a:r>
              <a:rPr dirty="0" spc="55"/>
              <a:t>are</a:t>
            </a:r>
            <a:r>
              <a:rPr dirty="0" spc="434"/>
              <a:t> </a:t>
            </a:r>
            <a:r>
              <a:rPr dirty="0"/>
              <a:t>degenerate,</a:t>
            </a:r>
            <a:r>
              <a:rPr dirty="0" spc="490"/>
              <a:t> </a:t>
            </a:r>
            <a:r>
              <a:rPr dirty="0"/>
              <a:t>meaning</a:t>
            </a:r>
            <a:r>
              <a:rPr dirty="0" spc="434"/>
              <a:t> </a:t>
            </a:r>
            <a:r>
              <a:rPr dirty="0" spc="80"/>
              <a:t>they</a:t>
            </a:r>
            <a:r>
              <a:rPr dirty="0" spc="434"/>
              <a:t> </a:t>
            </a:r>
            <a:r>
              <a:rPr dirty="0" spc="-20"/>
              <a:t>have </a:t>
            </a:r>
            <a:r>
              <a:rPr dirty="0"/>
              <a:t>the</a:t>
            </a:r>
            <a:r>
              <a:rPr dirty="0" spc="409"/>
              <a:t> </a:t>
            </a:r>
            <a:r>
              <a:rPr dirty="0"/>
              <a:t>same</a:t>
            </a:r>
            <a:r>
              <a:rPr dirty="0" spc="430"/>
              <a:t> </a:t>
            </a:r>
            <a:r>
              <a:rPr dirty="0"/>
              <a:t>energy.</a:t>
            </a:r>
            <a:r>
              <a:rPr dirty="0" spc="260"/>
              <a:t>  </a:t>
            </a:r>
            <a:r>
              <a:rPr dirty="0"/>
              <a:t>When</a:t>
            </a:r>
            <a:r>
              <a:rPr dirty="0" spc="420"/>
              <a:t> </a:t>
            </a:r>
            <a:r>
              <a:rPr dirty="0"/>
              <a:t>you</a:t>
            </a:r>
            <a:r>
              <a:rPr dirty="0" spc="420"/>
              <a:t> </a:t>
            </a:r>
            <a:r>
              <a:rPr dirty="0" spc="65"/>
              <a:t>subtract</a:t>
            </a:r>
            <a:r>
              <a:rPr dirty="0" spc="425"/>
              <a:t> </a:t>
            </a:r>
            <a:r>
              <a:rPr dirty="0"/>
              <a:t>those</a:t>
            </a:r>
            <a:r>
              <a:rPr dirty="0" spc="420"/>
              <a:t> </a:t>
            </a:r>
            <a:r>
              <a:rPr dirty="0"/>
              <a:t>two</a:t>
            </a:r>
            <a:r>
              <a:rPr dirty="0" spc="420"/>
              <a:t> </a:t>
            </a:r>
            <a:r>
              <a:rPr dirty="0"/>
              <a:t>eigenstates</a:t>
            </a:r>
            <a:r>
              <a:rPr dirty="0" spc="430"/>
              <a:t> </a:t>
            </a:r>
            <a:r>
              <a:rPr dirty="0" spc="30"/>
              <a:t>and </a:t>
            </a:r>
            <a:r>
              <a:rPr dirty="0"/>
              <a:t>normalize,</a:t>
            </a:r>
            <a:r>
              <a:rPr dirty="0" spc="190"/>
              <a:t> </a:t>
            </a:r>
            <a:r>
              <a:rPr dirty="0"/>
              <a:t>you</a:t>
            </a:r>
            <a:r>
              <a:rPr dirty="0" spc="190"/>
              <a:t> </a:t>
            </a:r>
            <a:r>
              <a:rPr dirty="0"/>
              <a:t>end</a:t>
            </a:r>
            <a:r>
              <a:rPr dirty="0" spc="190"/>
              <a:t> </a:t>
            </a:r>
            <a:r>
              <a:rPr dirty="0"/>
              <a:t>up</a:t>
            </a:r>
            <a:r>
              <a:rPr dirty="0" spc="190"/>
              <a:t> </a:t>
            </a:r>
            <a:r>
              <a:rPr dirty="0" spc="65"/>
              <a:t>with.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/>
              <a:t>(Choose</a:t>
            </a:r>
            <a:r>
              <a:rPr dirty="0" spc="19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555371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another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eigenstate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another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eigenstate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eigenstate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all.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depends.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02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ANTIBONDING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434"/>
              <a:t> </a:t>
            </a:r>
            <a:r>
              <a:rPr dirty="0"/>
              <a:t>eigenstates</a:t>
            </a:r>
            <a:r>
              <a:rPr dirty="0" spc="434"/>
              <a:t> </a:t>
            </a:r>
            <a:r>
              <a:rPr dirty="0"/>
              <a:t>of</a:t>
            </a:r>
            <a:r>
              <a:rPr dirty="0" spc="434"/>
              <a:t> </a:t>
            </a:r>
            <a:r>
              <a:rPr dirty="0" spc="130"/>
              <a:t>a</a:t>
            </a:r>
            <a:r>
              <a:rPr dirty="0" spc="434"/>
              <a:t> </a:t>
            </a:r>
            <a:r>
              <a:rPr dirty="0" spc="50"/>
              <a:t>system</a:t>
            </a:r>
            <a:r>
              <a:rPr dirty="0" spc="430"/>
              <a:t> </a:t>
            </a:r>
            <a:r>
              <a:rPr dirty="0" spc="55"/>
              <a:t>are</a:t>
            </a:r>
            <a:r>
              <a:rPr dirty="0" spc="434"/>
              <a:t> </a:t>
            </a:r>
            <a:r>
              <a:rPr dirty="0"/>
              <a:t>degenerate,</a:t>
            </a:r>
            <a:r>
              <a:rPr dirty="0" spc="490"/>
              <a:t> </a:t>
            </a:r>
            <a:r>
              <a:rPr dirty="0"/>
              <a:t>meaning</a:t>
            </a:r>
            <a:r>
              <a:rPr dirty="0" spc="434"/>
              <a:t> </a:t>
            </a:r>
            <a:r>
              <a:rPr dirty="0" spc="80"/>
              <a:t>they</a:t>
            </a:r>
            <a:r>
              <a:rPr dirty="0" spc="434"/>
              <a:t> </a:t>
            </a:r>
            <a:r>
              <a:rPr dirty="0" spc="-20"/>
              <a:t>have </a:t>
            </a:r>
            <a:r>
              <a:rPr dirty="0"/>
              <a:t>the</a:t>
            </a:r>
            <a:r>
              <a:rPr dirty="0" spc="409"/>
              <a:t> </a:t>
            </a:r>
            <a:r>
              <a:rPr dirty="0"/>
              <a:t>same</a:t>
            </a:r>
            <a:r>
              <a:rPr dirty="0" spc="430"/>
              <a:t> </a:t>
            </a:r>
            <a:r>
              <a:rPr dirty="0"/>
              <a:t>energy.</a:t>
            </a:r>
            <a:r>
              <a:rPr dirty="0" spc="260"/>
              <a:t>  </a:t>
            </a:r>
            <a:r>
              <a:rPr dirty="0"/>
              <a:t>When</a:t>
            </a:r>
            <a:r>
              <a:rPr dirty="0" spc="420"/>
              <a:t> </a:t>
            </a:r>
            <a:r>
              <a:rPr dirty="0"/>
              <a:t>you</a:t>
            </a:r>
            <a:r>
              <a:rPr dirty="0" spc="420"/>
              <a:t> </a:t>
            </a:r>
            <a:r>
              <a:rPr dirty="0" spc="65"/>
              <a:t>subtract</a:t>
            </a:r>
            <a:r>
              <a:rPr dirty="0" spc="425"/>
              <a:t> </a:t>
            </a:r>
            <a:r>
              <a:rPr dirty="0"/>
              <a:t>those</a:t>
            </a:r>
            <a:r>
              <a:rPr dirty="0" spc="420"/>
              <a:t> </a:t>
            </a:r>
            <a:r>
              <a:rPr dirty="0"/>
              <a:t>two</a:t>
            </a:r>
            <a:r>
              <a:rPr dirty="0" spc="420"/>
              <a:t> </a:t>
            </a:r>
            <a:r>
              <a:rPr dirty="0"/>
              <a:t>eigenstates</a:t>
            </a:r>
            <a:r>
              <a:rPr dirty="0" spc="430"/>
              <a:t> </a:t>
            </a:r>
            <a:r>
              <a:rPr dirty="0" spc="30"/>
              <a:t>and </a:t>
            </a:r>
            <a:r>
              <a:rPr dirty="0"/>
              <a:t>normalize,</a:t>
            </a:r>
            <a:r>
              <a:rPr dirty="0" spc="190"/>
              <a:t> </a:t>
            </a:r>
            <a:r>
              <a:rPr dirty="0"/>
              <a:t>you</a:t>
            </a:r>
            <a:r>
              <a:rPr dirty="0" spc="190"/>
              <a:t> </a:t>
            </a:r>
            <a:r>
              <a:rPr dirty="0"/>
              <a:t>end</a:t>
            </a:r>
            <a:r>
              <a:rPr dirty="0" spc="190"/>
              <a:t> </a:t>
            </a:r>
            <a:r>
              <a:rPr dirty="0"/>
              <a:t>up</a:t>
            </a:r>
            <a:r>
              <a:rPr dirty="0" spc="190"/>
              <a:t> </a:t>
            </a:r>
            <a:r>
              <a:rPr dirty="0" spc="65"/>
              <a:t>with.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/>
              <a:t>(Choose</a:t>
            </a:r>
            <a:r>
              <a:rPr dirty="0" spc="19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556133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another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eigenstate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another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eigenstate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eigenstate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all.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depends.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02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ANTIBONDING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265"/>
              <a:t> </a:t>
            </a:r>
            <a:r>
              <a:rPr dirty="0" spc="65"/>
              <a:t>an</a:t>
            </a:r>
            <a:r>
              <a:rPr dirty="0" spc="275"/>
              <a:t> </a:t>
            </a:r>
            <a:r>
              <a:rPr dirty="0"/>
              <a:t>H</a:t>
            </a:r>
            <a:r>
              <a:rPr dirty="0" baseline="-13550" sz="3075"/>
              <a:t>2</a:t>
            </a:r>
            <a:r>
              <a:rPr dirty="0" baseline="-13550" sz="3075" spc="630"/>
              <a:t> </a:t>
            </a:r>
            <a:r>
              <a:rPr dirty="0" sz="2450"/>
              <a:t>molecule,</a:t>
            </a:r>
            <a:r>
              <a:rPr dirty="0" sz="2450" spc="310"/>
              <a:t> </a:t>
            </a:r>
            <a:r>
              <a:rPr dirty="0" sz="2450"/>
              <a:t>which</a:t>
            </a:r>
            <a:r>
              <a:rPr dirty="0" sz="2450" spc="275"/>
              <a:t> </a:t>
            </a:r>
            <a:r>
              <a:rPr dirty="0" sz="2450"/>
              <a:t>of</a:t>
            </a:r>
            <a:r>
              <a:rPr dirty="0" sz="2450" spc="275"/>
              <a:t> </a:t>
            </a:r>
            <a:r>
              <a:rPr dirty="0" sz="2450"/>
              <a:t>the</a:t>
            </a:r>
            <a:r>
              <a:rPr dirty="0" sz="2450" spc="275"/>
              <a:t> </a:t>
            </a:r>
            <a:r>
              <a:rPr dirty="0" sz="2450"/>
              <a:t>following</a:t>
            </a:r>
            <a:r>
              <a:rPr dirty="0" sz="2450" spc="275"/>
              <a:t> </a:t>
            </a:r>
            <a:r>
              <a:rPr dirty="0" sz="2450"/>
              <a:t>describes</a:t>
            </a:r>
            <a:r>
              <a:rPr dirty="0" sz="2450" spc="275"/>
              <a:t> </a:t>
            </a:r>
            <a:r>
              <a:rPr dirty="0" sz="2450"/>
              <a:t>the</a:t>
            </a:r>
            <a:r>
              <a:rPr dirty="0" sz="2450" spc="280"/>
              <a:t> </a:t>
            </a:r>
            <a:r>
              <a:rPr dirty="0" sz="2450" spc="-10"/>
              <a:t>energies </a:t>
            </a:r>
            <a:r>
              <a:rPr dirty="0" sz="2450" spc="65"/>
              <a:t>(per</a:t>
            </a:r>
            <a:r>
              <a:rPr dirty="0" sz="2450" spc="135"/>
              <a:t> </a:t>
            </a:r>
            <a:r>
              <a:rPr dirty="0" sz="2450"/>
              <a:t>electron)</a:t>
            </a:r>
            <a:r>
              <a:rPr dirty="0" sz="2450" spc="140"/>
              <a:t> </a:t>
            </a:r>
            <a:r>
              <a:rPr dirty="0" sz="2450"/>
              <a:t>of</a:t>
            </a:r>
            <a:r>
              <a:rPr dirty="0" sz="2450" spc="140"/>
              <a:t> </a:t>
            </a:r>
            <a:r>
              <a:rPr dirty="0" sz="2450"/>
              <a:t>the</a:t>
            </a:r>
            <a:r>
              <a:rPr dirty="0" sz="2450" spc="140"/>
              <a:t> </a:t>
            </a:r>
            <a:r>
              <a:rPr dirty="0" sz="2450" spc="65"/>
              <a:t>states</a:t>
            </a:r>
            <a:r>
              <a:rPr dirty="0" sz="2450" spc="140"/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4905" sz="3075" b="0" i="1">
                <a:latin typeface="Bookman Old Style"/>
                <a:cs typeface="Bookman Old Style"/>
              </a:rPr>
              <a:t>S</a:t>
            </a:r>
            <a:r>
              <a:rPr dirty="0" baseline="-14905" sz="3075" spc="382" b="0" i="1">
                <a:latin typeface="Bookman Old Style"/>
                <a:cs typeface="Bookman Old Style"/>
              </a:rPr>
              <a:t> </a:t>
            </a:r>
            <a:r>
              <a:rPr dirty="0" sz="2450" spc="130"/>
              <a:t>=</a:t>
            </a:r>
            <a:r>
              <a:rPr dirty="0" sz="2450" spc="90"/>
              <a:t> </a:t>
            </a:r>
            <a:r>
              <a:rPr dirty="0" sz="2450" b="0" i="1">
                <a:latin typeface="Bookman Old Style"/>
                <a:cs typeface="Bookman Old Style"/>
              </a:rPr>
              <a:t>A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3550" sz="3075"/>
              <a:t>1</a:t>
            </a:r>
            <a:r>
              <a:rPr dirty="0" baseline="-13550" sz="3075" spc="135"/>
              <a:t> </a:t>
            </a:r>
            <a:r>
              <a:rPr dirty="0" sz="2450" spc="130"/>
              <a:t>+</a:t>
            </a:r>
            <a:r>
              <a:rPr dirty="0" sz="2450" spc="-60"/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3550" sz="3075"/>
              <a:t>2</a:t>
            </a:r>
            <a:r>
              <a:rPr dirty="0" sz="2450"/>
              <a:t>)</a:t>
            </a:r>
            <a:r>
              <a:rPr dirty="0" sz="2450" spc="140"/>
              <a:t> </a:t>
            </a:r>
            <a:r>
              <a:rPr dirty="0" sz="2450" spc="55"/>
              <a:t>and</a:t>
            </a:r>
            <a:r>
              <a:rPr dirty="0" sz="2450" spc="140"/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4905" sz="3075" b="0" i="1">
                <a:latin typeface="Bookman Old Style"/>
                <a:cs typeface="Bookman Old Style"/>
              </a:rPr>
              <a:t>D</a:t>
            </a:r>
            <a:r>
              <a:rPr dirty="0" baseline="-14905" sz="3075" spc="292" b="0" i="1">
                <a:latin typeface="Bookman Old Style"/>
                <a:cs typeface="Bookman Old Style"/>
              </a:rPr>
              <a:t> </a:t>
            </a:r>
            <a:r>
              <a:rPr dirty="0" sz="2450" spc="130"/>
              <a:t>=</a:t>
            </a:r>
            <a:r>
              <a:rPr dirty="0" sz="2450" spc="90"/>
              <a:t> </a:t>
            </a:r>
            <a:r>
              <a:rPr dirty="0" sz="2450" b="0" i="1">
                <a:latin typeface="Bookman Old Style"/>
                <a:cs typeface="Bookman Old Style"/>
              </a:rPr>
              <a:t>B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3550" sz="3075"/>
              <a:t>1</a:t>
            </a:r>
            <a:r>
              <a:rPr dirty="0" baseline="-13550" sz="3075" spc="135"/>
              <a:t> </a:t>
            </a:r>
            <a:r>
              <a:rPr dirty="0" sz="2450" spc="445" i="1">
                <a:latin typeface="Arial"/>
                <a:cs typeface="Arial"/>
              </a:rPr>
              <a:t>−</a:t>
            </a:r>
            <a:r>
              <a:rPr dirty="0" sz="2450" spc="445" i="1">
                <a:latin typeface="Arial"/>
                <a:cs typeface="Arial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3550" sz="3075"/>
              <a:t>2</a:t>
            </a:r>
            <a:r>
              <a:rPr dirty="0" sz="2450"/>
              <a:t>)?</a:t>
            </a:r>
            <a:r>
              <a:rPr dirty="0" sz="2450" spc="484"/>
              <a:t> </a:t>
            </a:r>
            <a:r>
              <a:rPr dirty="0" sz="2450"/>
              <a:t>(Choose</a:t>
            </a:r>
            <a:r>
              <a:rPr dirty="0" sz="2450" spc="204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421615"/>
            <a:ext cx="827087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941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eV.</a:t>
            </a:r>
            <a:endParaRPr sz="2450">
              <a:latin typeface="Garamond"/>
              <a:cs typeface="Garamond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(more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negative)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eV.</a:t>
            </a:r>
            <a:endParaRPr sz="2450">
              <a:latin typeface="Garamond"/>
              <a:cs typeface="Garamond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(less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negative)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than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eV.</a:t>
            </a:r>
            <a:endParaRPr sz="2450">
              <a:latin typeface="Garamond"/>
              <a:cs typeface="Garamond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6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35" b="0" i="1">
                <a:latin typeface="Bookman Old Style"/>
                <a:cs typeface="Bookman Old Style"/>
              </a:rPr>
              <a:t>ψ</a:t>
            </a:r>
            <a:r>
              <a:rPr dirty="0" baseline="-14905" sz="3075" spc="-52" b="0" i="1">
                <a:latin typeface="Bookman Old Style"/>
                <a:cs typeface="Bookman Old Style"/>
              </a:rPr>
              <a:t>S</a:t>
            </a:r>
            <a:r>
              <a:rPr dirty="0" baseline="-14905" sz="3075" spc="31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lower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6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ψ</a:t>
            </a:r>
            <a:r>
              <a:rPr dirty="0" baseline="-14905" sz="3075" spc="-37" b="0" i="1">
                <a:latin typeface="Bookman Old Style"/>
                <a:cs typeface="Bookman Old Style"/>
              </a:rPr>
              <a:t>D</a:t>
            </a:r>
            <a:endParaRPr baseline="-14905" sz="3075">
              <a:latin typeface="Bookman Old Style"/>
              <a:cs typeface="Bookman Old Style"/>
            </a:endParaRPr>
          </a:p>
          <a:p>
            <a:pPr marL="400685">
              <a:lnSpc>
                <a:spcPct val="100000"/>
              </a:lnSpc>
              <a:spcBef>
                <a:spcPts val="45"/>
              </a:spcBef>
            </a:pP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025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9.2.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ANTIBONDING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265"/>
              <a:t> </a:t>
            </a:r>
            <a:r>
              <a:rPr dirty="0" spc="65"/>
              <a:t>an</a:t>
            </a:r>
            <a:r>
              <a:rPr dirty="0" spc="275"/>
              <a:t> </a:t>
            </a:r>
            <a:r>
              <a:rPr dirty="0"/>
              <a:t>H</a:t>
            </a:r>
            <a:r>
              <a:rPr dirty="0" baseline="-13550" sz="3075"/>
              <a:t>2</a:t>
            </a:r>
            <a:r>
              <a:rPr dirty="0" baseline="-13550" sz="3075" spc="630"/>
              <a:t> </a:t>
            </a:r>
            <a:r>
              <a:rPr dirty="0" sz="2450"/>
              <a:t>molecule,</a:t>
            </a:r>
            <a:r>
              <a:rPr dirty="0" sz="2450" spc="310"/>
              <a:t> </a:t>
            </a:r>
            <a:r>
              <a:rPr dirty="0" sz="2450"/>
              <a:t>which</a:t>
            </a:r>
            <a:r>
              <a:rPr dirty="0" sz="2450" spc="275"/>
              <a:t> </a:t>
            </a:r>
            <a:r>
              <a:rPr dirty="0" sz="2450"/>
              <a:t>of</a:t>
            </a:r>
            <a:r>
              <a:rPr dirty="0" sz="2450" spc="275"/>
              <a:t> </a:t>
            </a:r>
            <a:r>
              <a:rPr dirty="0" sz="2450"/>
              <a:t>the</a:t>
            </a:r>
            <a:r>
              <a:rPr dirty="0" sz="2450" spc="275"/>
              <a:t> </a:t>
            </a:r>
            <a:r>
              <a:rPr dirty="0" sz="2450"/>
              <a:t>following</a:t>
            </a:r>
            <a:r>
              <a:rPr dirty="0" sz="2450" spc="275"/>
              <a:t> </a:t>
            </a:r>
            <a:r>
              <a:rPr dirty="0" sz="2450"/>
              <a:t>describes</a:t>
            </a:r>
            <a:r>
              <a:rPr dirty="0" sz="2450" spc="275"/>
              <a:t> </a:t>
            </a:r>
            <a:r>
              <a:rPr dirty="0" sz="2450"/>
              <a:t>the</a:t>
            </a:r>
            <a:r>
              <a:rPr dirty="0" sz="2450" spc="280"/>
              <a:t> </a:t>
            </a:r>
            <a:r>
              <a:rPr dirty="0" sz="2450" spc="-10"/>
              <a:t>energies </a:t>
            </a:r>
            <a:r>
              <a:rPr dirty="0" sz="2450" spc="65"/>
              <a:t>(per</a:t>
            </a:r>
            <a:r>
              <a:rPr dirty="0" sz="2450" spc="135"/>
              <a:t> </a:t>
            </a:r>
            <a:r>
              <a:rPr dirty="0" sz="2450"/>
              <a:t>electron)</a:t>
            </a:r>
            <a:r>
              <a:rPr dirty="0" sz="2450" spc="140"/>
              <a:t> </a:t>
            </a:r>
            <a:r>
              <a:rPr dirty="0" sz="2450"/>
              <a:t>of</a:t>
            </a:r>
            <a:r>
              <a:rPr dirty="0" sz="2450" spc="140"/>
              <a:t> </a:t>
            </a:r>
            <a:r>
              <a:rPr dirty="0" sz="2450"/>
              <a:t>the</a:t>
            </a:r>
            <a:r>
              <a:rPr dirty="0" sz="2450" spc="140"/>
              <a:t> </a:t>
            </a:r>
            <a:r>
              <a:rPr dirty="0" sz="2450" spc="65"/>
              <a:t>states</a:t>
            </a:r>
            <a:r>
              <a:rPr dirty="0" sz="2450" spc="140"/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4905" sz="3075" b="0" i="1">
                <a:latin typeface="Bookman Old Style"/>
                <a:cs typeface="Bookman Old Style"/>
              </a:rPr>
              <a:t>S</a:t>
            </a:r>
            <a:r>
              <a:rPr dirty="0" baseline="-14905" sz="3075" spc="382" b="0" i="1">
                <a:latin typeface="Bookman Old Style"/>
                <a:cs typeface="Bookman Old Style"/>
              </a:rPr>
              <a:t> </a:t>
            </a:r>
            <a:r>
              <a:rPr dirty="0" sz="2450" spc="130"/>
              <a:t>=</a:t>
            </a:r>
            <a:r>
              <a:rPr dirty="0" sz="2450" spc="90"/>
              <a:t> </a:t>
            </a:r>
            <a:r>
              <a:rPr dirty="0" sz="2450" b="0" i="1">
                <a:latin typeface="Bookman Old Style"/>
                <a:cs typeface="Bookman Old Style"/>
              </a:rPr>
              <a:t>A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3550" sz="3075"/>
              <a:t>1</a:t>
            </a:r>
            <a:r>
              <a:rPr dirty="0" baseline="-13550" sz="3075" spc="135"/>
              <a:t> </a:t>
            </a:r>
            <a:r>
              <a:rPr dirty="0" sz="2450" spc="130"/>
              <a:t>+</a:t>
            </a:r>
            <a:r>
              <a:rPr dirty="0" sz="2450" spc="-60"/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3550" sz="3075"/>
              <a:t>2</a:t>
            </a:r>
            <a:r>
              <a:rPr dirty="0" sz="2450"/>
              <a:t>)</a:t>
            </a:r>
            <a:r>
              <a:rPr dirty="0" sz="2450" spc="140"/>
              <a:t> </a:t>
            </a:r>
            <a:r>
              <a:rPr dirty="0" sz="2450" spc="55"/>
              <a:t>and</a:t>
            </a:r>
            <a:r>
              <a:rPr dirty="0" sz="2450" spc="140"/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4905" sz="3075" b="0" i="1">
                <a:latin typeface="Bookman Old Style"/>
                <a:cs typeface="Bookman Old Style"/>
              </a:rPr>
              <a:t>D</a:t>
            </a:r>
            <a:r>
              <a:rPr dirty="0" baseline="-14905" sz="3075" spc="292" b="0" i="1">
                <a:latin typeface="Bookman Old Style"/>
                <a:cs typeface="Bookman Old Style"/>
              </a:rPr>
              <a:t> </a:t>
            </a:r>
            <a:r>
              <a:rPr dirty="0" sz="2450" spc="130"/>
              <a:t>=</a:t>
            </a:r>
            <a:r>
              <a:rPr dirty="0" sz="2450" spc="90"/>
              <a:t> </a:t>
            </a:r>
            <a:r>
              <a:rPr dirty="0" sz="2450" b="0" i="1">
                <a:latin typeface="Bookman Old Style"/>
                <a:cs typeface="Bookman Old Style"/>
              </a:rPr>
              <a:t>B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3550" sz="3075"/>
              <a:t>1</a:t>
            </a:r>
            <a:r>
              <a:rPr dirty="0" baseline="-13550" sz="3075" spc="135"/>
              <a:t> </a:t>
            </a:r>
            <a:r>
              <a:rPr dirty="0" sz="2450" spc="445" i="1">
                <a:latin typeface="Arial"/>
                <a:cs typeface="Arial"/>
              </a:rPr>
              <a:t>−</a:t>
            </a:r>
            <a:r>
              <a:rPr dirty="0" sz="2450" spc="445" i="1">
                <a:latin typeface="Arial"/>
                <a:cs typeface="Arial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13550" sz="3075"/>
              <a:t>2</a:t>
            </a:r>
            <a:r>
              <a:rPr dirty="0" sz="2450"/>
              <a:t>)?</a:t>
            </a:r>
            <a:r>
              <a:rPr dirty="0" sz="2450" spc="484"/>
              <a:t> </a:t>
            </a:r>
            <a:r>
              <a:rPr dirty="0" sz="2450"/>
              <a:t>(Choose</a:t>
            </a:r>
            <a:r>
              <a:rPr dirty="0" sz="2450" spc="204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421615"/>
            <a:ext cx="8278495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eV.</a:t>
            </a:r>
            <a:endParaRPr sz="2450">
              <a:latin typeface="Garamond"/>
              <a:cs typeface="Garamond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(more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negative)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eV.</a:t>
            </a:r>
            <a:endParaRPr sz="2450">
              <a:latin typeface="Garamond"/>
              <a:cs typeface="Garamond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(less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negative)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than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eV.</a:t>
            </a:r>
            <a:endParaRPr sz="2450">
              <a:latin typeface="Garamond"/>
              <a:cs typeface="Garamond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6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35" b="0" i="1">
                <a:latin typeface="Bookman Old Style"/>
                <a:cs typeface="Bookman Old Style"/>
              </a:rPr>
              <a:t>ψ</a:t>
            </a:r>
            <a:r>
              <a:rPr dirty="0" baseline="-14905" sz="3075" spc="-52" b="0" i="1">
                <a:latin typeface="Bookman Old Style"/>
                <a:cs typeface="Bookman Old Style"/>
              </a:rPr>
              <a:t>S</a:t>
            </a:r>
            <a:r>
              <a:rPr dirty="0" baseline="-14905" sz="3075" spc="31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lower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6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ψ</a:t>
            </a:r>
            <a:r>
              <a:rPr dirty="0" baseline="-14905" sz="3075" spc="-37" b="0" i="1">
                <a:latin typeface="Bookman Old Style"/>
                <a:cs typeface="Bookman Old Style"/>
              </a:rPr>
              <a:t>D</a:t>
            </a:r>
            <a:endParaRPr baseline="-14905" sz="3075">
              <a:latin typeface="Bookman Old Style"/>
              <a:cs typeface="Bookman Old Style"/>
            </a:endParaRPr>
          </a:p>
          <a:p>
            <a:pPr marL="407670">
              <a:lnSpc>
                <a:spcPct val="100000"/>
              </a:lnSpc>
              <a:spcBef>
                <a:spcPts val="45"/>
              </a:spcBef>
            </a:pP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0" i="1">
                <a:latin typeface="Arial"/>
                <a:cs typeface="Arial"/>
              </a:rPr>
              <a:t>−</a:t>
            </a:r>
            <a:r>
              <a:rPr dirty="0" sz="2450" spc="70">
                <a:latin typeface="Garamond"/>
                <a:cs typeface="Garamond"/>
              </a:rPr>
              <a:t>13</a:t>
            </a:r>
            <a:r>
              <a:rPr dirty="0" sz="2450" spc="70" b="0" i="1">
                <a:latin typeface="Bookman Old Style"/>
                <a:cs typeface="Bookman Old Style"/>
              </a:rPr>
              <a:t>.</a:t>
            </a:r>
            <a:r>
              <a:rPr dirty="0" sz="2450" spc="70">
                <a:latin typeface="Garamond"/>
                <a:cs typeface="Garamond"/>
              </a:rPr>
              <a:t>6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eV.</a:t>
            </a:r>
            <a:endParaRPr sz="2450">
              <a:latin typeface="Garamond"/>
              <a:cs typeface="Garamond"/>
            </a:endParaRPr>
          </a:p>
          <a:p>
            <a:pPr marL="25400">
              <a:lnSpc>
                <a:spcPct val="100000"/>
              </a:lnSpc>
              <a:spcBef>
                <a:spcPts val="1945"/>
              </a:spcBef>
              <a:tabLst>
                <a:tab pos="16338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74396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9.3.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VIBRATIONS,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ROTATIONS,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MOLECULAR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SPECTRA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9.3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60" b="1">
                <a:latin typeface="Book Antiqua"/>
                <a:cs typeface="Book Antiqua"/>
              </a:rPr>
              <a:t>Vibrations,</a:t>
            </a:r>
            <a:r>
              <a:rPr dirty="0" sz="1700" spc="280" b="1">
                <a:latin typeface="Book Antiqua"/>
                <a:cs typeface="Book Antiqua"/>
              </a:rPr>
              <a:t> </a:t>
            </a:r>
            <a:r>
              <a:rPr dirty="0" sz="1700" spc="75" b="1">
                <a:latin typeface="Book Antiqua"/>
                <a:cs typeface="Book Antiqua"/>
              </a:rPr>
              <a:t>Rotations,</a:t>
            </a:r>
            <a:r>
              <a:rPr dirty="0" sz="1700" spc="28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285" b="1">
                <a:latin typeface="Book Antiqua"/>
                <a:cs typeface="Book Antiqua"/>
              </a:rPr>
              <a:t> </a:t>
            </a:r>
            <a:r>
              <a:rPr dirty="0" sz="1700" spc="50" b="1">
                <a:latin typeface="Book Antiqua"/>
                <a:cs typeface="Book Antiqua"/>
              </a:rPr>
              <a:t>Molecular</a:t>
            </a:r>
            <a:r>
              <a:rPr dirty="0" sz="1700" spc="280" b="1">
                <a:latin typeface="Book Antiqua"/>
                <a:cs typeface="Book Antiqua"/>
              </a:rPr>
              <a:t> </a:t>
            </a:r>
            <a:r>
              <a:rPr dirty="0" sz="1700" spc="80" b="1">
                <a:latin typeface="Book Antiqua"/>
                <a:cs typeface="Book Antiqua"/>
              </a:rPr>
              <a:t>Spectra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75" b="1">
                <a:latin typeface="Book Antiqua"/>
                <a:cs typeface="Book Antiqu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8315" marR="7620" indent="-160020">
              <a:lnSpc>
                <a:spcPct val="100000"/>
              </a:lnSpc>
              <a:spcBef>
                <a:spcPts val="1000"/>
              </a:spcBef>
              <a:buFont typeface="Book Antiqu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8315" marR="6350" indent="-160020">
              <a:lnSpc>
                <a:spcPct val="100000"/>
              </a:lnSpc>
              <a:spcBef>
                <a:spcPts val="509"/>
              </a:spcBef>
              <a:buFont typeface="Book Antiqu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4332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9.3.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VIBRATIONS,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ROTATIONS,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MOLECULAR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SPECTRA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660650" algn="l"/>
              </a:tabLst>
            </a:pPr>
            <a:r>
              <a:rPr dirty="0"/>
              <a:t>Which</a:t>
            </a:r>
            <a:r>
              <a:rPr dirty="0" spc="35"/>
              <a:t> </a:t>
            </a:r>
            <a:r>
              <a:rPr dirty="0" spc="-60"/>
              <a:t>of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 spc="-10"/>
              <a:t>following</a:t>
            </a:r>
            <a:r>
              <a:rPr dirty="0" spc="40"/>
              <a:t> </a:t>
            </a:r>
            <a:r>
              <a:rPr dirty="0" spc="50"/>
              <a:t>statements </a:t>
            </a:r>
            <a:r>
              <a:rPr dirty="0" spc="55"/>
              <a:t>are</a:t>
            </a:r>
            <a:r>
              <a:rPr dirty="0" spc="45"/>
              <a:t> </a:t>
            </a:r>
            <a:r>
              <a:rPr dirty="0" spc="65"/>
              <a:t>true</a:t>
            </a:r>
            <a:r>
              <a:rPr dirty="0" spc="45"/>
              <a:t> </a:t>
            </a:r>
            <a:r>
              <a:rPr dirty="0" spc="55"/>
              <a:t>about</a:t>
            </a:r>
            <a:r>
              <a:rPr dirty="0" spc="40"/>
              <a:t> </a:t>
            </a:r>
            <a:r>
              <a:rPr dirty="0"/>
              <a:t>molecular</a:t>
            </a:r>
            <a:r>
              <a:rPr dirty="0" spc="45"/>
              <a:t> </a:t>
            </a:r>
            <a:r>
              <a:rPr dirty="0" spc="-10"/>
              <a:t>vibra- </a:t>
            </a:r>
            <a:r>
              <a:rPr dirty="0"/>
              <a:t>tions</a:t>
            </a:r>
            <a:r>
              <a:rPr dirty="0" spc="185"/>
              <a:t> </a:t>
            </a:r>
            <a:r>
              <a:rPr dirty="0" spc="55"/>
              <a:t>and</a:t>
            </a:r>
            <a:r>
              <a:rPr dirty="0" spc="185"/>
              <a:t> </a:t>
            </a:r>
            <a:r>
              <a:rPr dirty="0" spc="-10"/>
              <a:t>rotations?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8255000" cy="1923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vibrational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evenly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spaced.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rotational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evenly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spaced.</a:t>
            </a:r>
            <a:endParaRPr sz="2450">
              <a:latin typeface="Garamond"/>
              <a:cs typeface="Garamond"/>
            </a:endParaRPr>
          </a:p>
          <a:p>
            <a:pPr marL="38227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  <a:tab pos="1021715" algn="l"/>
                <a:tab pos="2044700" algn="l"/>
                <a:tab pos="3176905" algn="l"/>
                <a:tab pos="3547745" algn="l"/>
                <a:tab pos="4088129" algn="l"/>
                <a:tab pos="5457825" algn="l"/>
                <a:tab pos="6925945" algn="l"/>
                <a:tab pos="7449184" algn="l"/>
              </a:tabLst>
            </a:pP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photon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energies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rotational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transitions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evenly 	spaced.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4332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9.3.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VIBRATIONS,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ROTATIONS,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MOLECULAR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SPECTRA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660650" algn="l"/>
              </a:tabLst>
            </a:pPr>
            <a:r>
              <a:rPr dirty="0"/>
              <a:t>Which</a:t>
            </a:r>
            <a:r>
              <a:rPr dirty="0" spc="35"/>
              <a:t> </a:t>
            </a:r>
            <a:r>
              <a:rPr dirty="0" spc="-60"/>
              <a:t>of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 spc="-10"/>
              <a:t>following</a:t>
            </a:r>
            <a:r>
              <a:rPr dirty="0" spc="40"/>
              <a:t> </a:t>
            </a:r>
            <a:r>
              <a:rPr dirty="0" spc="50"/>
              <a:t>statements </a:t>
            </a:r>
            <a:r>
              <a:rPr dirty="0" spc="55"/>
              <a:t>are</a:t>
            </a:r>
            <a:r>
              <a:rPr dirty="0" spc="45"/>
              <a:t> </a:t>
            </a:r>
            <a:r>
              <a:rPr dirty="0" spc="65"/>
              <a:t>true</a:t>
            </a:r>
            <a:r>
              <a:rPr dirty="0" spc="45"/>
              <a:t> </a:t>
            </a:r>
            <a:r>
              <a:rPr dirty="0" spc="55"/>
              <a:t>about</a:t>
            </a:r>
            <a:r>
              <a:rPr dirty="0" spc="40"/>
              <a:t> </a:t>
            </a:r>
            <a:r>
              <a:rPr dirty="0"/>
              <a:t>molecular</a:t>
            </a:r>
            <a:r>
              <a:rPr dirty="0" spc="45"/>
              <a:t> </a:t>
            </a:r>
            <a:r>
              <a:rPr dirty="0" spc="-10"/>
              <a:t>vibra- </a:t>
            </a:r>
            <a:r>
              <a:rPr dirty="0"/>
              <a:t>tions</a:t>
            </a:r>
            <a:r>
              <a:rPr dirty="0" spc="185"/>
              <a:t> </a:t>
            </a:r>
            <a:r>
              <a:rPr dirty="0" spc="55"/>
              <a:t>and</a:t>
            </a:r>
            <a:r>
              <a:rPr dirty="0" spc="185"/>
              <a:t> </a:t>
            </a:r>
            <a:r>
              <a:rPr dirty="0" spc="-10"/>
              <a:t>rotations?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978779"/>
            <a:ext cx="8255000" cy="3821429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63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vibrational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evenly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spaced.</a:t>
            </a:r>
            <a:endParaRPr sz="2450">
              <a:latin typeface="Garamond"/>
              <a:cs typeface="Garamond"/>
            </a:endParaRPr>
          </a:p>
          <a:p>
            <a:pPr marL="372745">
              <a:lnSpc>
                <a:spcPct val="100000"/>
              </a:lnSpc>
              <a:spcBef>
                <a:spcPts val="1545"/>
              </a:spcBef>
              <a:tabLst>
                <a:tab pos="198120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100">
                <a:latin typeface="Garamond"/>
                <a:cs typeface="Garamond"/>
              </a:rPr>
              <a:t>T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540"/>
              </a:spcBef>
              <a:buAutoNum type="alphaUcPeriod" startAt="2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rotational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evenly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spaced.</a:t>
            </a:r>
            <a:endParaRPr sz="2450">
              <a:latin typeface="Garamond"/>
              <a:cs typeface="Garamond"/>
            </a:endParaRPr>
          </a:p>
          <a:p>
            <a:pPr marL="372745">
              <a:lnSpc>
                <a:spcPct val="100000"/>
              </a:lnSpc>
              <a:spcBef>
                <a:spcPts val="1545"/>
              </a:spcBef>
              <a:tabLst>
                <a:tab pos="198120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0">
                <a:latin typeface="Garamond"/>
                <a:cs typeface="Garamond"/>
              </a:rPr>
              <a:t>F</a:t>
            </a:r>
            <a:endParaRPr sz="2450">
              <a:latin typeface="Garamond"/>
              <a:cs typeface="Garamond"/>
            </a:endParaRPr>
          </a:p>
          <a:p>
            <a:pPr marL="382270" marR="5080" indent="-361950">
              <a:lnSpc>
                <a:spcPct val="101699"/>
              </a:lnSpc>
              <a:spcBef>
                <a:spcPts val="1495"/>
              </a:spcBef>
              <a:buAutoNum type="alphaUcPeriod" startAt="3"/>
              <a:tabLst>
                <a:tab pos="383540" algn="l"/>
                <a:tab pos="1021715" algn="l"/>
                <a:tab pos="2044700" algn="l"/>
                <a:tab pos="3176905" algn="l"/>
                <a:tab pos="3547745" algn="l"/>
                <a:tab pos="4088129" algn="l"/>
                <a:tab pos="5457825" algn="l"/>
                <a:tab pos="6925945" algn="l"/>
                <a:tab pos="7449184" algn="l"/>
              </a:tabLst>
            </a:pP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photon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energies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rotational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transitions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evenly 	spaced.</a:t>
            </a:r>
            <a:endParaRPr sz="2450">
              <a:latin typeface="Garamond"/>
              <a:cs typeface="Garamond"/>
            </a:endParaRPr>
          </a:p>
          <a:p>
            <a:pPr marL="372745">
              <a:lnSpc>
                <a:spcPct val="100000"/>
              </a:lnSpc>
              <a:spcBef>
                <a:spcPts val="1540"/>
              </a:spcBef>
              <a:tabLst>
                <a:tab pos="198120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100">
                <a:latin typeface="Garamond"/>
                <a:cs typeface="Garamond"/>
              </a:rPr>
              <a:t>T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49794" y="878291"/>
            <a:ext cx="45250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9.3.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VIBRATIONS,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ROTATIONS,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MOLECULAR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SPECTRA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28980" algn="l"/>
                <a:tab pos="1115060" algn="l"/>
                <a:tab pos="2037080" algn="l"/>
                <a:tab pos="2385695" algn="l"/>
                <a:tab pos="3606165" algn="l"/>
                <a:tab pos="4379595" algn="l"/>
                <a:tab pos="4956810" algn="l"/>
                <a:tab pos="5757545" algn="l"/>
                <a:tab pos="6376035" algn="l"/>
                <a:tab pos="6809740" algn="l"/>
              </a:tabLst>
            </a:pPr>
            <a:r>
              <a:rPr dirty="0" spc="-20"/>
              <a:t>True</a:t>
            </a:r>
            <a:r>
              <a:rPr dirty="0"/>
              <a:t>	</a:t>
            </a:r>
            <a:r>
              <a:rPr dirty="0" spc="-25"/>
              <a:t>or</a:t>
            </a:r>
            <a:r>
              <a:rPr dirty="0"/>
              <a:t>	</a:t>
            </a:r>
            <a:r>
              <a:rPr dirty="0" spc="-10"/>
              <a:t>false?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diatomic</a:t>
            </a:r>
            <a:r>
              <a:rPr dirty="0"/>
              <a:t>	</a:t>
            </a:r>
            <a:r>
              <a:rPr dirty="0" spc="-20"/>
              <a:t>atom</a:t>
            </a:r>
            <a:r>
              <a:rPr dirty="0"/>
              <a:t>	</a:t>
            </a:r>
            <a:r>
              <a:rPr dirty="0" spc="-20"/>
              <a:t>will</a:t>
            </a:r>
            <a:r>
              <a:rPr dirty="0"/>
              <a:t>	</a:t>
            </a:r>
            <a:r>
              <a:rPr dirty="0" spc="45"/>
              <a:t>settle</a:t>
            </a:r>
            <a:r>
              <a:rPr dirty="0"/>
              <a:t>	</a:t>
            </a:r>
            <a:r>
              <a:rPr dirty="0" spc="-20"/>
              <a:t>into</a:t>
            </a:r>
            <a:r>
              <a:rPr dirty="0"/>
              <a:t>	</a:t>
            </a:r>
            <a:r>
              <a:rPr dirty="0" spc="45"/>
              <a:t>its</a:t>
            </a:r>
            <a:r>
              <a:rPr dirty="0"/>
              <a:t>	</a:t>
            </a:r>
            <a:r>
              <a:rPr dirty="0" spc="-10"/>
              <a:t>equilibrium </a:t>
            </a:r>
            <a:r>
              <a:rPr dirty="0" spc="55"/>
              <a:t>radius</a:t>
            </a:r>
            <a:r>
              <a:rPr dirty="0" spc="180"/>
              <a:t> </a:t>
            </a:r>
            <a:r>
              <a:rPr dirty="0" spc="55"/>
              <a:t>and</a:t>
            </a:r>
            <a:r>
              <a:rPr dirty="0" spc="190"/>
              <a:t> </a:t>
            </a:r>
            <a:r>
              <a:rPr dirty="0"/>
              <a:t>remain</a:t>
            </a:r>
            <a:r>
              <a:rPr dirty="0" spc="185"/>
              <a:t> </a:t>
            </a:r>
            <a:r>
              <a:rPr dirty="0"/>
              <a:t>in</a:t>
            </a:r>
            <a:r>
              <a:rPr dirty="0" spc="190"/>
              <a:t> </a:t>
            </a:r>
            <a:r>
              <a:rPr dirty="0" spc="114"/>
              <a:t>that</a:t>
            </a:r>
            <a:r>
              <a:rPr dirty="0" spc="190"/>
              <a:t> </a:t>
            </a:r>
            <a:r>
              <a:rPr dirty="0" spc="85"/>
              <a:t>state</a:t>
            </a:r>
            <a:r>
              <a:rPr dirty="0" spc="190"/>
              <a:t> </a:t>
            </a:r>
            <a:r>
              <a:rPr dirty="0" spc="50"/>
              <a:t>until</a:t>
            </a:r>
            <a:r>
              <a:rPr dirty="0" spc="190"/>
              <a:t> </a:t>
            </a:r>
            <a:r>
              <a:rPr dirty="0" spc="45"/>
              <a:t>perturbed.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49794" y="878291"/>
            <a:ext cx="45250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9.3.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VIBRATIONS,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ROTATIONS,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MOLECULAR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SPECTRA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28980" algn="l"/>
                <a:tab pos="1115060" algn="l"/>
                <a:tab pos="2037080" algn="l"/>
                <a:tab pos="2385695" algn="l"/>
                <a:tab pos="3606165" algn="l"/>
                <a:tab pos="4379595" algn="l"/>
                <a:tab pos="4956810" algn="l"/>
                <a:tab pos="5757545" algn="l"/>
                <a:tab pos="6376035" algn="l"/>
                <a:tab pos="6809740" algn="l"/>
              </a:tabLst>
            </a:pPr>
            <a:r>
              <a:rPr dirty="0" spc="-20"/>
              <a:t>True</a:t>
            </a:r>
            <a:r>
              <a:rPr dirty="0"/>
              <a:t>	</a:t>
            </a:r>
            <a:r>
              <a:rPr dirty="0" spc="-25"/>
              <a:t>or</a:t>
            </a:r>
            <a:r>
              <a:rPr dirty="0"/>
              <a:t>	</a:t>
            </a:r>
            <a:r>
              <a:rPr dirty="0" spc="-10"/>
              <a:t>false?</a:t>
            </a:r>
            <a:r>
              <a:rPr dirty="0"/>
              <a:t>	</a:t>
            </a:r>
            <a:r>
              <a:rPr dirty="0" spc="-50"/>
              <a:t>A</a:t>
            </a:r>
            <a:r>
              <a:rPr dirty="0"/>
              <a:t>	</a:t>
            </a:r>
            <a:r>
              <a:rPr dirty="0" spc="-10"/>
              <a:t>diatomic</a:t>
            </a:r>
            <a:r>
              <a:rPr dirty="0"/>
              <a:t>	</a:t>
            </a:r>
            <a:r>
              <a:rPr dirty="0" spc="-20"/>
              <a:t>atom</a:t>
            </a:r>
            <a:r>
              <a:rPr dirty="0"/>
              <a:t>	</a:t>
            </a:r>
            <a:r>
              <a:rPr dirty="0" spc="-20"/>
              <a:t>will</a:t>
            </a:r>
            <a:r>
              <a:rPr dirty="0"/>
              <a:t>	</a:t>
            </a:r>
            <a:r>
              <a:rPr dirty="0" spc="45"/>
              <a:t>settle</a:t>
            </a:r>
            <a:r>
              <a:rPr dirty="0"/>
              <a:t>	</a:t>
            </a:r>
            <a:r>
              <a:rPr dirty="0" spc="-20"/>
              <a:t>into</a:t>
            </a:r>
            <a:r>
              <a:rPr dirty="0"/>
              <a:t>	</a:t>
            </a:r>
            <a:r>
              <a:rPr dirty="0" spc="45"/>
              <a:t>its</a:t>
            </a:r>
            <a:r>
              <a:rPr dirty="0"/>
              <a:t>	</a:t>
            </a:r>
            <a:r>
              <a:rPr dirty="0" spc="-10"/>
              <a:t>equilibrium </a:t>
            </a:r>
            <a:r>
              <a:rPr dirty="0" spc="55"/>
              <a:t>radius</a:t>
            </a:r>
            <a:r>
              <a:rPr dirty="0" spc="180"/>
              <a:t> </a:t>
            </a:r>
            <a:r>
              <a:rPr dirty="0" spc="55"/>
              <a:t>and</a:t>
            </a:r>
            <a:r>
              <a:rPr dirty="0" spc="190"/>
              <a:t> </a:t>
            </a:r>
            <a:r>
              <a:rPr dirty="0"/>
              <a:t>remain</a:t>
            </a:r>
            <a:r>
              <a:rPr dirty="0" spc="185"/>
              <a:t> </a:t>
            </a:r>
            <a:r>
              <a:rPr dirty="0"/>
              <a:t>in</a:t>
            </a:r>
            <a:r>
              <a:rPr dirty="0" spc="190"/>
              <a:t> </a:t>
            </a:r>
            <a:r>
              <a:rPr dirty="0" spc="114"/>
              <a:t>that</a:t>
            </a:r>
            <a:r>
              <a:rPr dirty="0" spc="190"/>
              <a:t> </a:t>
            </a:r>
            <a:r>
              <a:rPr dirty="0" spc="85"/>
              <a:t>state</a:t>
            </a:r>
            <a:r>
              <a:rPr dirty="0" spc="190"/>
              <a:t> </a:t>
            </a:r>
            <a:r>
              <a:rPr dirty="0" spc="50"/>
              <a:t>until</a:t>
            </a:r>
            <a:r>
              <a:rPr dirty="0" spc="190"/>
              <a:t> </a:t>
            </a:r>
            <a:r>
              <a:rPr dirty="0" spc="45"/>
              <a:t>perturbed.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2170390"/>
            <a:ext cx="182435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0">
                <a:latin typeface="Garamond"/>
                <a:cs typeface="Garamond"/>
              </a:rPr>
              <a:t>F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4332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9.3.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VIBRATIONS,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ROTATIONS,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MOLECULAR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SPECTRA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43890" algn="l"/>
              </a:tabLst>
            </a:pPr>
            <a:r>
              <a:rPr dirty="0"/>
              <a:t>Which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following</a:t>
            </a:r>
            <a:r>
              <a:rPr dirty="0" spc="120"/>
              <a:t> </a:t>
            </a:r>
            <a:r>
              <a:rPr dirty="0" spc="50"/>
              <a:t>statements</a:t>
            </a:r>
            <a:r>
              <a:rPr dirty="0" spc="120"/>
              <a:t> </a:t>
            </a:r>
            <a:r>
              <a:rPr dirty="0" spc="55"/>
              <a:t>are</a:t>
            </a:r>
            <a:r>
              <a:rPr dirty="0" spc="120"/>
              <a:t> </a:t>
            </a:r>
            <a:r>
              <a:rPr dirty="0" spc="65"/>
              <a:t>true</a:t>
            </a:r>
            <a:r>
              <a:rPr dirty="0" spc="120"/>
              <a:t> </a:t>
            </a:r>
            <a:r>
              <a:rPr dirty="0" spc="55"/>
              <a:t>about</a:t>
            </a:r>
            <a:r>
              <a:rPr dirty="0" spc="120"/>
              <a:t> </a:t>
            </a:r>
            <a:r>
              <a:rPr dirty="0"/>
              <a:t>molecular</a:t>
            </a:r>
            <a:r>
              <a:rPr dirty="0" spc="125"/>
              <a:t> </a:t>
            </a:r>
            <a:r>
              <a:rPr dirty="0" spc="-10"/>
              <a:t>spec- </a:t>
            </a:r>
            <a:r>
              <a:rPr dirty="0" spc="114"/>
              <a:t>tra?</a:t>
            </a:r>
            <a:r>
              <a:rPr dirty="0"/>
              <a:t>	(Choose</a:t>
            </a:r>
            <a:r>
              <a:rPr dirty="0" spc="155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75"/>
              <a:t>apply)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pc="70"/>
              <a:t>At</a:t>
            </a:r>
            <a:r>
              <a:rPr dirty="0" spc="-35"/>
              <a:t> </a:t>
            </a:r>
            <a:r>
              <a:rPr dirty="0" spc="-10"/>
              <a:t>room</a:t>
            </a:r>
            <a:r>
              <a:rPr dirty="0" spc="-25"/>
              <a:t> </a:t>
            </a:r>
            <a:r>
              <a:rPr dirty="0" spc="55"/>
              <a:t>temperature</a:t>
            </a:r>
            <a:r>
              <a:rPr dirty="0" spc="-3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absorption</a:t>
            </a:r>
            <a:r>
              <a:rPr dirty="0" spc="-25"/>
              <a:t> </a:t>
            </a:r>
            <a:r>
              <a:rPr dirty="0" spc="55"/>
              <a:t>spectra</a:t>
            </a:r>
            <a:r>
              <a:rPr dirty="0" spc="-35"/>
              <a:t> </a:t>
            </a:r>
            <a:r>
              <a:rPr dirty="0" spc="-60"/>
              <a:t>for</a:t>
            </a:r>
            <a:r>
              <a:rPr dirty="0" spc="-30"/>
              <a:t> </a:t>
            </a:r>
            <a:r>
              <a:rPr dirty="0"/>
              <a:t>electronic</a:t>
            </a:r>
            <a:r>
              <a:rPr dirty="0" spc="-35"/>
              <a:t> </a:t>
            </a:r>
            <a:r>
              <a:rPr dirty="0" spc="50"/>
              <a:t>tran- </a:t>
            </a:r>
            <a:r>
              <a:rPr dirty="0" spc="50"/>
              <a:t>	</a:t>
            </a:r>
            <a:r>
              <a:rPr dirty="0"/>
              <a:t>sitions</a:t>
            </a:r>
            <a:r>
              <a:rPr dirty="0" spc="160"/>
              <a:t> </a:t>
            </a:r>
            <a:r>
              <a:rPr dirty="0"/>
              <a:t>only</a:t>
            </a:r>
            <a:r>
              <a:rPr dirty="0" spc="175"/>
              <a:t> </a:t>
            </a:r>
            <a:r>
              <a:rPr dirty="0"/>
              <a:t>involve</a:t>
            </a:r>
            <a:r>
              <a:rPr dirty="0" spc="170"/>
              <a:t> </a:t>
            </a:r>
            <a:r>
              <a:rPr dirty="0"/>
              <a:t>transitions</a:t>
            </a:r>
            <a:r>
              <a:rPr dirty="0" spc="170"/>
              <a:t> </a:t>
            </a:r>
            <a:r>
              <a:rPr dirty="0"/>
              <a:t>from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/>
              <a:t>ground</a:t>
            </a:r>
            <a:r>
              <a:rPr dirty="0" spc="170"/>
              <a:t> </a:t>
            </a:r>
            <a:r>
              <a:rPr dirty="0" spc="85"/>
              <a:t>state</a:t>
            </a:r>
            <a:r>
              <a:rPr dirty="0" spc="170"/>
              <a:t> </a:t>
            </a:r>
            <a:r>
              <a:rPr dirty="0"/>
              <a:t>to</a:t>
            </a:r>
            <a:r>
              <a:rPr dirty="0" spc="170"/>
              <a:t> </a:t>
            </a:r>
            <a:r>
              <a:rPr dirty="0" spc="-10"/>
              <a:t>higher 	energies.</a:t>
            </a:r>
          </a:p>
          <a:p>
            <a:pPr algn="just" marL="38227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pc="70"/>
              <a:t>At</a:t>
            </a:r>
            <a:r>
              <a:rPr dirty="0" spc="505"/>
              <a:t> </a:t>
            </a:r>
            <a:r>
              <a:rPr dirty="0"/>
              <a:t>room</a:t>
            </a:r>
            <a:r>
              <a:rPr dirty="0" spc="515"/>
              <a:t> </a:t>
            </a:r>
            <a:r>
              <a:rPr dirty="0" spc="55"/>
              <a:t>temperature</a:t>
            </a:r>
            <a:r>
              <a:rPr dirty="0" spc="515"/>
              <a:t> </a:t>
            </a:r>
            <a:r>
              <a:rPr dirty="0"/>
              <a:t>the</a:t>
            </a:r>
            <a:r>
              <a:rPr dirty="0" spc="520"/>
              <a:t> </a:t>
            </a:r>
            <a:r>
              <a:rPr dirty="0"/>
              <a:t>absorption</a:t>
            </a:r>
            <a:r>
              <a:rPr dirty="0" spc="520"/>
              <a:t> </a:t>
            </a:r>
            <a:r>
              <a:rPr dirty="0" spc="55"/>
              <a:t>spectra</a:t>
            </a:r>
            <a:r>
              <a:rPr dirty="0" spc="515"/>
              <a:t> </a:t>
            </a:r>
            <a:r>
              <a:rPr dirty="0"/>
              <a:t>for</a:t>
            </a:r>
            <a:r>
              <a:rPr dirty="0" spc="515"/>
              <a:t> </a:t>
            </a:r>
            <a:r>
              <a:rPr dirty="0" spc="45"/>
              <a:t>vibrational </a:t>
            </a:r>
            <a:r>
              <a:rPr dirty="0" spc="45"/>
              <a:t>	</a:t>
            </a:r>
            <a:r>
              <a:rPr dirty="0"/>
              <a:t>transitions</a:t>
            </a:r>
            <a:r>
              <a:rPr dirty="0" spc="560"/>
              <a:t> </a:t>
            </a:r>
            <a:r>
              <a:rPr dirty="0"/>
              <a:t>only</a:t>
            </a:r>
            <a:r>
              <a:rPr dirty="0" spc="565"/>
              <a:t> </a:t>
            </a:r>
            <a:r>
              <a:rPr dirty="0"/>
              <a:t>involve</a:t>
            </a:r>
            <a:r>
              <a:rPr dirty="0" spc="555"/>
              <a:t> </a:t>
            </a:r>
            <a:r>
              <a:rPr dirty="0"/>
              <a:t>transitions</a:t>
            </a:r>
            <a:r>
              <a:rPr dirty="0" spc="560"/>
              <a:t> </a:t>
            </a:r>
            <a:r>
              <a:rPr dirty="0"/>
              <a:t>from</a:t>
            </a:r>
            <a:r>
              <a:rPr dirty="0" spc="555"/>
              <a:t> </a:t>
            </a:r>
            <a:r>
              <a:rPr dirty="0"/>
              <a:t>the</a:t>
            </a:r>
            <a:r>
              <a:rPr dirty="0" spc="565"/>
              <a:t> </a:t>
            </a:r>
            <a:r>
              <a:rPr dirty="0"/>
              <a:t>ground</a:t>
            </a:r>
            <a:r>
              <a:rPr dirty="0" spc="560"/>
              <a:t> </a:t>
            </a:r>
            <a:r>
              <a:rPr dirty="0" spc="85"/>
              <a:t>state</a:t>
            </a:r>
            <a:r>
              <a:rPr dirty="0" spc="560"/>
              <a:t> </a:t>
            </a:r>
            <a:r>
              <a:rPr dirty="0" spc="-25"/>
              <a:t>to </a:t>
            </a:r>
            <a:r>
              <a:rPr dirty="0" spc="-25"/>
              <a:t>	</a:t>
            </a:r>
            <a:r>
              <a:rPr dirty="0"/>
              <a:t>higher</a:t>
            </a:r>
            <a:r>
              <a:rPr dirty="0" spc="254"/>
              <a:t> </a:t>
            </a:r>
            <a:r>
              <a:rPr dirty="0" spc="-10"/>
              <a:t>energies.</a:t>
            </a:r>
          </a:p>
          <a:p>
            <a:pPr algn="just"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pc="70"/>
              <a:t>At</a:t>
            </a:r>
            <a:r>
              <a:rPr dirty="0" spc="-60"/>
              <a:t> </a:t>
            </a:r>
            <a:r>
              <a:rPr dirty="0" spc="-20"/>
              <a:t>room</a:t>
            </a:r>
            <a:r>
              <a:rPr dirty="0" spc="-55"/>
              <a:t> </a:t>
            </a:r>
            <a:r>
              <a:rPr dirty="0" spc="55"/>
              <a:t>temperature</a:t>
            </a:r>
            <a:r>
              <a:rPr dirty="0" spc="-55"/>
              <a:t> </a:t>
            </a:r>
            <a:r>
              <a:rPr dirty="0"/>
              <a:t>the</a:t>
            </a:r>
            <a:r>
              <a:rPr dirty="0" spc="-55"/>
              <a:t> </a:t>
            </a:r>
            <a:r>
              <a:rPr dirty="0"/>
              <a:t>absorption</a:t>
            </a:r>
            <a:r>
              <a:rPr dirty="0" spc="-60"/>
              <a:t> </a:t>
            </a:r>
            <a:r>
              <a:rPr dirty="0" spc="55"/>
              <a:t>spectra</a:t>
            </a:r>
            <a:r>
              <a:rPr dirty="0" spc="-55"/>
              <a:t> </a:t>
            </a:r>
            <a:r>
              <a:rPr dirty="0" spc="-75"/>
              <a:t>for</a:t>
            </a:r>
            <a:r>
              <a:rPr dirty="0" spc="-55"/>
              <a:t> </a:t>
            </a:r>
            <a:r>
              <a:rPr dirty="0" spc="50"/>
              <a:t>rotational</a:t>
            </a:r>
            <a:r>
              <a:rPr dirty="0" spc="-55"/>
              <a:t> </a:t>
            </a:r>
            <a:r>
              <a:rPr dirty="0" spc="50"/>
              <a:t>tran- </a:t>
            </a:r>
            <a:r>
              <a:rPr dirty="0" spc="50"/>
              <a:t>	</a:t>
            </a:r>
            <a:r>
              <a:rPr dirty="0"/>
              <a:t>sitions</a:t>
            </a:r>
            <a:r>
              <a:rPr dirty="0" spc="160"/>
              <a:t> </a:t>
            </a:r>
            <a:r>
              <a:rPr dirty="0"/>
              <a:t>only</a:t>
            </a:r>
            <a:r>
              <a:rPr dirty="0" spc="175"/>
              <a:t> </a:t>
            </a:r>
            <a:r>
              <a:rPr dirty="0"/>
              <a:t>involve</a:t>
            </a:r>
            <a:r>
              <a:rPr dirty="0" spc="170"/>
              <a:t> </a:t>
            </a:r>
            <a:r>
              <a:rPr dirty="0"/>
              <a:t>transitions</a:t>
            </a:r>
            <a:r>
              <a:rPr dirty="0" spc="170"/>
              <a:t> </a:t>
            </a:r>
            <a:r>
              <a:rPr dirty="0"/>
              <a:t>from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/>
              <a:t>ground</a:t>
            </a:r>
            <a:r>
              <a:rPr dirty="0" spc="170"/>
              <a:t> </a:t>
            </a:r>
            <a:r>
              <a:rPr dirty="0" spc="85"/>
              <a:t>state</a:t>
            </a:r>
            <a:r>
              <a:rPr dirty="0" spc="170"/>
              <a:t> </a:t>
            </a:r>
            <a:r>
              <a:rPr dirty="0"/>
              <a:t>to</a:t>
            </a:r>
            <a:r>
              <a:rPr dirty="0" spc="170"/>
              <a:t> </a:t>
            </a:r>
            <a:r>
              <a:rPr dirty="0" spc="-10"/>
              <a:t>higher 	energies.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450245" y="878291"/>
            <a:ext cx="452437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9.3.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VIBRATIONS,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ROTATIONS,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MOLECULAR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SPECTRA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43890" algn="l"/>
              </a:tabLst>
            </a:pPr>
            <a:r>
              <a:rPr dirty="0"/>
              <a:t>Which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following</a:t>
            </a:r>
            <a:r>
              <a:rPr dirty="0" spc="120"/>
              <a:t> </a:t>
            </a:r>
            <a:r>
              <a:rPr dirty="0" spc="50"/>
              <a:t>statements</a:t>
            </a:r>
            <a:r>
              <a:rPr dirty="0" spc="120"/>
              <a:t> </a:t>
            </a:r>
            <a:r>
              <a:rPr dirty="0" spc="55"/>
              <a:t>are</a:t>
            </a:r>
            <a:r>
              <a:rPr dirty="0" spc="120"/>
              <a:t> </a:t>
            </a:r>
            <a:r>
              <a:rPr dirty="0" spc="65"/>
              <a:t>true</a:t>
            </a:r>
            <a:r>
              <a:rPr dirty="0" spc="120"/>
              <a:t> </a:t>
            </a:r>
            <a:r>
              <a:rPr dirty="0" spc="55"/>
              <a:t>about</a:t>
            </a:r>
            <a:r>
              <a:rPr dirty="0" spc="120"/>
              <a:t> </a:t>
            </a:r>
            <a:r>
              <a:rPr dirty="0"/>
              <a:t>molecular</a:t>
            </a:r>
            <a:r>
              <a:rPr dirty="0" spc="125"/>
              <a:t> </a:t>
            </a:r>
            <a:r>
              <a:rPr dirty="0" spc="-10"/>
              <a:t>spec- </a:t>
            </a:r>
            <a:r>
              <a:rPr dirty="0" spc="114"/>
              <a:t>tra?</a:t>
            </a:r>
            <a:r>
              <a:rPr dirty="0"/>
              <a:t>	(Choose</a:t>
            </a:r>
            <a:r>
              <a:rPr dirty="0" spc="155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75"/>
              <a:t>apply)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170390"/>
            <a:ext cx="8258175" cy="55276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 spc="70">
                <a:latin typeface="Garamond"/>
                <a:cs typeface="Garamond"/>
              </a:rPr>
              <a:t>At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room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absorption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spectra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-60">
                <a:latin typeface="Garamond"/>
                <a:cs typeface="Garamond"/>
              </a:rPr>
              <a:t>for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electronic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tran-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sitions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involve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transitions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 	energies.</a:t>
            </a:r>
            <a:endParaRPr sz="2450">
              <a:latin typeface="Garamond"/>
              <a:cs typeface="Garamond"/>
            </a:endParaRPr>
          </a:p>
          <a:p>
            <a:pPr marL="372745">
              <a:lnSpc>
                <a:spcPct val="100000"/>
              </a:lnSpc>
              <a:spcBef>
                <a:spcPts val="1545"/>
              </a:spcBef>
              <a:tabLst>
                <a:tab pos="198120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100">
                <a:latin typeface="Garamond"/>
                <a:cs typeface="Garamond"/>
              </a:rPr>
              <a:t>T</a:t>
            </a:r>
            <a:endParaRPr sz="2450">
              <a:latin typeface="Garamond"/>
              <a:cs typeface="Garamond"/>
            </a:endParaRPr>
          </a:p>
          <a:p>
            <a:pPr algn="just" marL="382270" marR="6350" indent="-358140">
              <a:lnSpc>
                <a:spcPct val="101699"/>
              </a:lnSpc>
              <a:spcBef>
                <a:spcPts val="1495"/>
              </a:spcBef>
              <a:buAutoNum type="alphaUcPeriod" startAt="2"/>
              <a:tabLst>
                <a:tab pos="383540" algn="l"/>
              </a:tabLst>
            </a:pPr>
            <a:r>
              <a:rPr dirty="0" sz="2450" spc="70">
                <a:latin typeface="Garamond"/>
                <a:cs typeface="Garamond"/>
              </a:rPr>
              <a:t>At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room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absorption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spectra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vibrational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transitions</a:t>
            </a:r>
            <a:r>
              <a:rPr dirty="0" sz="2450" spc="5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5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involve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transitions</a:t>
            </a:r>
            <a:r>
              <a:rPr dirty="0" sz="2450" spc="5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56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5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to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energies.</a:t>
            </a:r>
            <a:endParaRPr sz="2450">
              <a:latin typeface="Garamond"/>
              <a:cs typeface="Garamond"/>
            </a:endParaRPr>
          </a:p>
          <a:p>
            <a:pPr marL="372745">
              <a:lnSpc>
                <a:spcPct val="100000"/>
              </a:lnSpc>
              <a:spcBef>
                <a:spcPts val="1540"/>
              </a:spcBef>
              <a:tabLst>
                <a:tab pos="198120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100">
                <a:latin typeface="Garamond"/>
                <a:cs typeface="Garamond"/>
              </a:rPr>
              <a:t>T</a:t>
            </a:r>
            <a:endParaRPr sz="2450">
              <a:latin typeface="Garamond"/>
              <a:cs typeface="Garamond"/>
            </a:endParaRPr>
          </a:p>
          <a:p>
            <a:pPr algn="just" marL="382270" marR="5080" indent="-361950">
              <a:lnSpc>
                <a:spcPct val="101699"/>
              </a:lnSpc>
              <a:spcBef>
                <a:spcPts val="1495"/>
              </a:spcBef>
              <a:buAutoNum type="alphaUcPeriod" startAt="3"/>
              <a:tabLst>
                <a:tab pos="383540" algn="l"/>
              </a:tabLst>
            </a:pPr>
            <a:r>
              <a:rPr dirty="0" sz="2450" spc="70">
                <a:latin typeface="Garamond"/>
                <a:cs typeface="Garamond"/>
              </a:rPr>
              <a:t>At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room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absorption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spectra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75">
                <a:latin typeface="Garamond"/>
                <a:cs typeface="Garamond"/>
              </a:rPr>
              <a:t>for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rotational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tran-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sitions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involve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transitions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 	energies.</a:t>
            </a:r>
            <a:endParaRPr sz="2450">
              <a:latin typeface="Garamond"/>
              <a:cs typeface="Garamond"/>
            </a:endParaRPr>
          </a:p>
          <a:p>
            <a:pPr marL="372745">
              <a:lnSpc>
                <a:spcPct val="100000"/>
              </a:lnSpc>
              <a:spcBef>
                <a:spcPts val="1545"/>
              </a:spcBef>
              <a:tabLst>
                <a:tab pos="198120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0">
                <a:latin typeface="Garamond"/>
                <a:cs typeface="Garamond"/>
              </a:rPr>
              <a:t>F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308140" y="878291"/>
            <a:ext cx="2667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35661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9.1</a:t>
            </a:r>
            <a:r>
              <a:rPr dirty="0" sz="1700" b="1">
                <a:latin typeface="Book Antiqua"/>
                <a:cs typeface="Book Antiqua"/>
              </a:rPr>
              <a:t>	Ionic</a:t>
            </a:r>
            <a:r>
              <a:rPr dirty="0" sz="1700" spc="44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44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Covalent</a:t>
            </a:r>
            <a:r>
              <a:rPr dirty="0" sz="1700" spc="440" b="1">
                <a:latin typeface="Book Antiqua"/>
                <a:cs typeface="Book Antiqua"/>
              </a:rPr>
              <a:t> </a:t>
            </a:r>
            <a:r>
              <a:rPr dirty="0" sz="1700" spc="45" b="1">
                <a:latin typeface="Book Antiqua"/>
                <a:cs typeface="Book Antiqua"/>
              </a:rPr>
              <a:t>Bonds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33691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50"/>
              <a:t> </a:t>
            </a:r>
            <a:r>
              <a:rPr dirty="0" spc="-120"/>
              <a:t>of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50"/>
              <a:t> </a:t>
            </a:r>
            <a:r>
              <a:rPr dirty="0" spc="-30"/>
              <a:t>following</a:t>
            </a:r>
            <a:r>
              <a:rPr dirty="0" spc="-50"/>
              <a:t> </a:t>
            </a:r>
            <a:r>
              <a:rPr dirty="0"/>
              <a:t>configurations</a:t>
            </a:r>
            <a:r>
              <a:rPr dirty="0" spc="-45"/>
              <a:t> </a:t>
            </a:r>
            <a:r>
              <a:rPr dirty="0"/>
              <a:t>has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50"/>
              <a:t> </a:t>
            </a:r>
            <a:r>
              <a:rPr dirty="0" spc="-10"/>
              <a:t>lowest</a:t>
            </a:r>
            <a:r>
              <a:rPr dirty="0" spc="-50"/>
              <a:t> </a:t>
            </a:r>
            <a:r>
              <a:rPr dirty="0" spc="60"/>
              <a:t>energy?</a:t>
            </a:r>
            <a:r>
              <a:rPr dirty="0" spc="450"/>
              <a:t> </a:t>
            </a:r>
            <a:r>
              <a:rPr dirty="0" spc="-10"/>
              <a:t>Which </a:t>
            </a:r>
            <a:r>
              <a:rPr dirty="0"/>
              <a:t>has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highest?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83540" marR="7620" indent="-371475">
              <a:lnSpc>
                <a:spcPct val="101699"/>
              </a:lnSpc>
              <a:spcBef>
                <a:spcPts val="75"/>
              </a:spcBef>
            </a:pPr>
            <a:r>
              <a:rPr dirty="0" spc="65"/>
              <a:t>A.</a:t>
            </a:r>
            <a:r>
              <a:rPr dirty="0" spc="-5"/>
              <a:t> </a:t>
            </a:r>
            <a:r>
              <a:rPr dirty="0"/>
              <a:t>A</a:t>
            </a:r>
            <a:r>
              <a:rPr dirty="0" spc="225"/>
              <a:t> </a:t>
            </a:r>
            <a:r>
              <a:rPr dirty="0" spc="65"/>
              <a:t>neutral</a:t>
            </a:r>
            <a:r>
              <a:rPr dirty="0" spc="220"/>
              <a:t> </a:t>
            </a:r>
            <a:r>
              <a:rPr dirty="0"/>
              <a:t>sodium</a:t>
            </a:r>
            <a:r>
              <a:rPr dirty="0" spc="220"/>
              <a:t> </a:t>
            </a:r>
            <a:r>
              <a:rPr dirty="0"/>
              <a:t>atom</a:t>
            </a:r>
            <a:r>
              <a:rPr dirty="0" spc="215"/>
              <a:t> </a:t>
            </a:r>
            <a:r>
              <a:rPr dirty="0" spc="55"/>
              <a:t>and</a:t>
            </a:r>
            <a:r>
              <a:rPr dirty="0" spc="225"/>
              <a:t> </a:t>
            </a:r>
            <a:r>
              <a:rPr dirty="0" spc="130"/>
              <a:t>a</a:t>
            </a:r>
            <a:r>
              <a:rPr dirty="0" spc="220"/>
              <a:t> </a:t>
            </a:r>
            <a:r>
              <a:rPr dirty="0" spc="65"/>
              <a:t>neutral</a:t>
            </a:r>
            <a:r>
              <a:rPr dirty="0" spc="220"/>
              <a:t> </a:t>
            </a:r>
            <a:r>
              <a:rPr dirty="0"/>
              <a:t>chlorine</a:t>
            </a:r>
            <a:r>
              <a:rPr dirty="0" spc="220"/>
              <a:t> </a:t>
            </a:r>
            <a:r>
              <a:rPr dirty="0" spc="50"/>
              <a:t>atom,</a:t>
            </a:r>
            <a:r>
              <a:rPr dirty="0" spc="235"/>
              <a:t> </a:t>
            </a:r>
            <a:r>
              <a:rPr dirty="0"/>
              <a:t>far</a:t>
            </a:r>
            <a:r>
              <a:rPr dirty="0" spc="225"/>
              <a:t> </a:t>
            </a:r>
            <a:r>
              <a:rPr dirty="0" spc="35"/>
              <a:t>away </a:t>
            </a:r>
            <a:r>
              <a:rPr dirty="0"/>
              <a:t>from</a:t>
            </a:r>
            <a:r>
              <a:rPr dirty="0" spc="85"/>
              <a:t> </a:t>
            </a:r>
            <a:r>
              <a:rPr dirty="0"/>
              <a:t>each</a:t>
            </a:r>
            <a:r>
              <a:rPr dirty="0" spc="80"/>
              <a:t> </a:t>
            </a:r>
            <a:r>
              <a:rPr dirty="0" spc="-10"/>
              <a:t>other</a:t>
            </a:r>
          </a:p>
          <a:p>
            <a:pPr marL="383540" marR="5080" indent="-359410">
              <a:lnSpc>
                <a:spcPct val="101699"/>
              </a:lnSpc>
              <a:spcBef>
                <a:spcPts val="994"/>
              </a:spcBef>
            </a:pPr>
            <a:r>
              <a:rPr dirty="0" spc="90"/>
              <a:t>B.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35"/>
              <a:t> </a:t>
            </a:r>
            <a:r>
              <a:rPr dirty="0"/>
              <a:t>sodium</a:t>
            </a:r>
            <a:r>
              <a:rPr dirty="0" spc="30"/>
              <a:t> </a:t>
            </a:r>
            <a:r>
              <a:rPr dirty="0"/>
              <a:t>ion</a:t>
            </a:r>
            <a:r>
              <a:rPr dirty="0" spc="30"/>
              <a:t> </a:t>
            </a:r>
            <a:r>
              <a:rPr dirty="0" spc="50"/>
              <a:t>with</a:t>
            </a:r>
            <a:r>
              <a:rPr dirty="0" spc="35"/>
              <a:t> </a:t>
            </a:r>
            <a:r>
              <a:rPr dirty="0"/>
              <a:t>one</a:t>
            </a:r>
            <a:r>
              <a:rPr dirty="0" spc="35"/>
              <a:t> </a:t>
            </a:r>
            <a:r>
              <a:rPr dirty="0"/>
              <a:t>missing</a:t>
            </a:r>
            <a:r>
              <a:rPr dirty="0" spc="30"/>
              <a:t> </a:t>
            </a:r>
            <a:r>
              <a:rPr dirty="0"/>
              <a:t>electron</a:t>
            </a:r>
            <a:r>
              <a:rPr dirty="0" spc="30"/>
              <a:t> </a:t>
            </a:r>
            <a:r>
              <a:rPr dirty="0" spc="55"/>
              <a:t>and</a:t>
            </a:r>
            <a:r>
              <a:rPr dirty="0" spc="30"/>
              <a:t> </a:t>
            </a:r>
            <a:r>
              <a:rPr dirty="0" spc="130"/>
              <a:t>a</a:t>
            </a:r>
            <a:r>
              <a:rPr dirty="0" spc="35"/>
              <a:t> </a:t>
            </a:r>
            <a:r>
              <a:rPr dirty="0"/>
              <a:t>chlorine</a:t>
            </a:r>
            <a:r>
              <a:rPr dirty="0" spc="35"/>
              <a:t> </a:t>
            </a:r>
            <a:r>
              <a:rPr dirty="0"/>
              <a:t>ion</a:t>
            </a:r>
            <a:r>
              <a:rPr dirty="0" spc="30"/>
              <a:t> with </a:t>
            </a:r>
            <a:r>
              <a:rPr dirty="0"/>
              <a:t>one</a:t>
            </a:r>
            <a:r>
              <a:rPr dirty="0" spc="130"/>
              <a:t> </a:t>
            </a:r>
            <a:r>
              <a:rPr dirty="0" spc="80"/>
              <a:t>extra</a:t>
            </a:r>
            <a:r>
              <a:rPr dirty="0" spc="140"/>
              <a:t> </a:t>
            </a:r>
            <a:r>
              <a:rPr dirty="0"/>
              <a:t>electron,</a:t>
            </a:r>
            <a:r>
              <a:rPr dirty="0" spc="140"/>
              <a:t> </a:t>
            </a:r>
            <a:r>
              <a:rPr dirty="0"/>
              <a:t>far</a:t>
            </a:r>
            <a:r>
              <a:rPr dirty="0" spc="140"/>
              <a:t> </a:t>
            </a:r>
            <a:r>
              <a:rPr dirty="0" spc="55"/>
              <a:t>away</a:t>
            </a:r>
            <a:r>
              <a:rPr dirty="0" spc="140"/>
              <a:t> </a:t>
            </a:r>
            <a:r>
              <a:rPr dirty="0"/>
              <a:t>from</a:t>
            </a:r>
            <a:r>
              <a:rPr dirty="0" spc="140"/>
              <a:t> </a:t>
            </a:r>
            <a:r>
              <a:rPr dirty="0"/>
              <a:t>each</a:t>
            </a:r>
            <a:r>
              <a:rPr dirty="0" spc="140"/>
              <a:t> </a:t>
            </a:r>
            <a:r>
              <a:rPr dirty="0" spc="-10"/>
              <a:t>other</a:t>
            </a:r>
          </a:p>
          <a:p>
            <a:pPr marL="383540" marR="5715" indent="-363220">
              <a:lnSpc>
                <a:spcPct val="101699"/>
              </a:lnSpc>
              <a:spcBef>
                <a:spcPts val="994"/>
              </a:spcBef>
            </a:pPr>
            <a:r>
              <a:rPr dirty="0" spc="80"/>
              <a:t>C.</a:t>
            </a:r>
            <a:r>
              <a:rPr dirty="0" spc="-30"/>
              <a:t> </a:t>
            </a:r>
            <a:r>
              <a:rPr dirty="0"/>
              <a:t>A</a:t>
            </a:r>
            <a:r>
              <a:rPr dirty="0" spc="170"/>
              <a:t> </a:t>
            </a:r>
            <a:r>
              <a:rPr dirty="0"/>
              <a:t>sodium</a:t>
            </a:r>
            <a:r>
              <a:rPr dirty="0" spc="165"/>
              <a:t> </a:t>
            </a:r>
            <a:r>
              <a:rPr dirty="0"/>
              <a:t>ion</a:t>
            </a:r>
            <a:r>
              <a:rPr dirty="0" spc="165"/>
              <a:t> </a:t>
            </a:r>
            <a:r>
              <a:rPr dirty="0" spc="50"/>
              <a:t>with</a:t>
            </a:r>
            <a:r>
              <a:rPr dirty="0" spc="170"/>
              <a:t> </a:t>
            </a:r>
            <a:r>
              <a:rPr dirty="0"/>
              <a:t>one</a:t>
            </a:r>
            <a:r>
              <a:rPr dirty="0" spc="160"/>
              <a:t> </a:t>
            </a:r>
            <a:r>
              <a:rPr dirty="0"/>
              <a:t>missing</a:t>
            </a:r>
            <a:r>
              <a:rPr dirty="0" spc="170"/>
              <a:t> </a:t>
            </a:r>
            <a:r>
              <a:rPr dirty="0"/>
              <a:t>electron</a:t>
            </a:r>
            <a:r>
              <a:rPr dirty="0" spc="165"/>
              <a:t> </a:t>
            </a:r>
            <a:r>
              <a:rPr dirty="0" spc="145"/>
              <a:t>at</a:t>
            </a:r>
            <a:r>
              <a:rPr dirty="0" spc="170"/>
              <a:t> </a:t>
            </a:r>
            <a:r>
              <a:rPr dirty="0" spc="50"/>
              <a:t>rest</a:t>
            </a:r>
            <a:r>
              <a:rPr dirty="0" spc="165"/>
              <a:t> </a:t>
            </a:r>
            <a:r>
              <a:rPr dirty="0"/>
              <a:t>0.236</a:t>
            </a:r>
            <a:r>
              <a:rPr dirty="0" spc="165"/>
              <a:t> </a:t>
            </a:r>
            <a:r>
              <a:rPr dirty="0"/>
              <a:t>nm</a:t>
            </a:r>
            <a:r>
              <a:rPr dirty="0" spc="170"/>
              <a:t> </a:t>
            </a:r>
            <a:r>
              <a:rPr dirty="0" spc="-20"/>
              <a:t>from </a:t>
            </a:r>
            <a:r>
              <a:rPr dirty="0" spc="130"/>
              <a:t>a</a:t>
            </a:r>
            <a:r>
              <a:rPr dirty="0" spc="100"/>
              <a:t> </a:t>
            </a:r>
            <a:r>
              <a:rPr dirty="0"/>
              <a:t>chlorine</a:t>
            </a:r>
            <a:r>
              <a:rPr dirty="0" spc="105"/>
              <a:t> </a:t>
            </a:r>
            <a:r>
              <a:rPr dirty="0"/>
              <a:t>ion</a:t>
            </a:r>
            <a:r>
              <a:rPr dirty="0" spc="105"/>
              <a:t> </a:t>
            </a:r>
            <a:r>
              <a:rPr dirty="0" spc="50"/>
              <a:t>with</a:t>
            </a:r>
            <a:r>
              <a:rPr dirty="0" spc="105"/>
              <a:t> </a:t>
            </a:r>
            <a:r>
              <a:rPr dirty="0"/>
              <a:t>one</a:t>
            </a:r>
            <a:r>
              <a:rPr dirty="0" spc="105"/>
              <a:t> </a:t>
            </a:r>
            <a:r>
              <a:rPr dirty="0" spc="80"/>
              <a:t>extra</a:t>
            </a:r>
            <a:r>
              <a:rPr dirty="0" spc="100"/>
              <a:t> </a:t>
            </a:r>
            <a:r>
              <a:rPr dirty="0" spc="-10"/>
              <a:t>electron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33691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50"/>
              <a:t> </a:t>
            </a:r>
            <a:r>
              <a:rPr dirty="0" spc="-120"/>
              <a:t>of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50"/>
              <a:t> </a:t>
            </a:r>
            <a:r>
              <a:rPr dirty="0" spc="-30"/>
              <a:t>following</a:t>
            </a:r>
            <a:r>
              <a:rPr dirty="0" spc="-50"/>
              <a:t> </a:t>
            </a:r>
            <a:r>
              <a:rPr dirty="0"/>
              <a:t>configurations</a:t>
            </a:r>
            <a:r>
              <a:rPr dirty="0" spc="-45"/>
              <a:t> </a:t>
            </a:r>
            <a:r>
              <a:rPr dirty="0"/>
              <a:t>has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50"/>
              <a:t> </a:t>
            </a:r>
            <a:r>
              <a:rPr dirty="0" spc="-10"/>
              <a:t>lowest</a:t>
            </a:r>
            <a:r>
              <a:rPr dirty="0" spc="-50"/>
              <a:t> </a:t>
            </a:r>
            <a:r>
              <a:rPr dirty="0" spc="60"/>
              <a:t>energy?</a:t>
            </a:r>
            <a:r>
              <a:rPr dirty="0" spc="450"/>
              <a:t> </a:t>
            </a:r>
            <a:r>
              <a:rPr dirty="0" spc="-10"/>
              <a:t>Which </a:t>
            </a:r>
            <a:r>
              <a:rPr dirty="0"/>
              <a:t>has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highest?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7700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7620" indent="-371475">
              <a:lnSpc>
                <a:spcPct val="101699"/>
              </a:lnSpc>
              <a:spcBef>
                <a:spcPts val="75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neutral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sodium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neutral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chlorine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atom,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away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</a:t>
            </a:r>
            <a:endParaRPr sz="2450">
              <a:latin typeface="Garamond"/>
              <a:cs typeface="Garamond"/>
            </a:endParaRPr>
          </a:p>
          <a:p>
            <a:pPr marL="394970" marR="5080" indent="-359410">
              <a:lnSpc>
                <a:spcPct val="101699"/>
              </a:lnSpc>
              <a:spcBef>
                <a:spcPts val="994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sodium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missing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chlorine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</a:t>
            </a:r>
            <a:r>
              <a:rPr dirty="0" sz="2450" spc="30">
                <a:latin typeface="Garamond"/>
                <a:cs typeface="Garamond"/>
              </a:rPr>
              <a:t> with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extra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away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</a:t>
            </a:r>
            <a:endParaRPr sz="2450">
              <a:latin typeface="Garamond"/>
              <a:cs typeface="Garamond"/>
            </a:endParaRPr>
          </a:p>
          <a:p>
            <a:pPr marL="394970" marR="5715" indent="-363220">
              <a:lnSpc>
                <a:spcPct val="101699"/>
              </a:lnSpc>
              <a:spcBef>
                <a:spcPts val="994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sodium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missing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rest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0.236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nm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from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chlorine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extra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  <a:tab pos="2700020" algn="l"/>
                <a:tab pos="424497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10">
                <a:latin typeface="Garamond"/>
                <a:cs typeface="Garamond"/>
              </a:rPr>
              <a:t>Lowest: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Highest: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B.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60107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20"/>
              <a:t> </a:t>
            </a:r>
            <a:r>
              <a:rPr dirty="0" spc="-120"/>
              <a:t>of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30"/>
              <a:t>following</a:t>
            </a:r>
            <a:r>
              <a:rPr dirty="0" spc="-20"/>
              <a:t> </a:t>
            </a:r>
            <a:r>
              <a:rPr dirty="0" spc="55"/>
              <a:t>are</a:t>
            </a:r>
            <a:r>
              <a:rPr dirty="0" spc="-20"/>
              <a:t> </a:t>
            </a:r>
            <a:r>
              <a:rPr dirty="0"/>
              <a:t>likely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-45"/>
              <a:t>form</a:t>
            </a:r>
            <a:r>
              <a:rPr dirty="0" spc="-20"/>
              <a:t> </a:t>
            </a:r>
            <a:r>
              <a:rPr dirty="0" spc="65"/>
              <a:t>as</a:t>
            </a:r>
            <a:r>
              <a:rPr dirty="0" spc="-20"/>
              <a:t> </a:t>
            </a:r>
            <a:r>
              <a:rPr dirty="0"/>
              <a:t>ionically</a:t>
            </a:r>
            <a:r>
              <a:rPr dirty="0" spc="-20"/>
              <a:t> </a:t>
            </a:r>
            <a:r>
              <a:rPr dirty="0"/>
              <a:t>bound</a:t>
            </a:r>
            <a:r>
              <a:rPr dirty="0" spc="-20"/>
              <a:t> </a:t>
            </a:r>
            <a:r>
              <a:rPr dirty="0" spc="-10"/>
              <a:t>molecules?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042037"/>
            <a:ext cx="120142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12115" algn="l"/>
              </a:tabLst>
            </a:pPr>
            <a:r>
              <a:rPr dirty="0" sz="2450" spc="30">
                <a:latin typeface="Garamond"/>
                <a:cs typeface="Garamond"/>
              </a:rPr>
              <a:t>LiF</a:t>
            </a:r>
            <a:endParaRPr sz="2450">
              <a:latin typeface="Garamond"/>
              <a:cs typeface="Garamond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-10">
                <a:latin typeface="Garamond"/>
                <a:cs typeface="Garamond"/>
              </a:rPr>
              <a:t>BeCl</a:t>
            </a:r>
            <a:r>
              <a:rPr dirty="0" baseline="-13550" sz="3075" spc="-15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40">
                <a:latin typeface="Garamond"/>
                <a:cs typeface="Garamond"/>
              </a:rPr>
              <a:t>Be</a:t>
            </a:r>
            <a:r>
              <a:rPr dirty="0" baseline="-13550" sz="3075" spc="60">
                <a:latin typeface="Garamond"/>
                <a:cs typeface="Garamond"/>
              </a:rPr>
              <a:t>2</a:t>
            </a:r>
            <a:r>
              <a:rPr dirty="0" sz="2450" spc="40">
                <a:latin typeface="Garamond"/>
                <a:cs typeface="Garamond"/>
              </a:rPr>
              <a:t>Cl</a:t>
            </a:r>
            <a:endParaRPr sz="2450">
              <a:latin typeface="Garamond"/>
              <a:cs typeface="Garamond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-20">
                <a:latin typeface="Garamond"/>
                <a:cs typeface="Garamond"/>
              </a:rPr>
              <a:t>LiNe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60107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-20"/>
              <a:t> </a:t>
            </a:r>
            <a:r>
              <a:rPr dirty="0" spc="-120"/>
              <a:t>of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30"/>
              <a:t>following</a:t>
            </a:r>
            <a:r>
              <a:rPr dirty="0" spc="-20"/>
              <a:t> </a:t>
            </a:r>
            <a:r>
              <a:rPr dirty="0" spc="55"/>
              <a:t>are</a:t>
            </a:r>
            <a:r>
              <a:rPr dirty="0" spc="-20"/>
              <a:t> </a:t>
            </a:r>
            <a:r>
              <a:rPr dirty="0"/>
              <a:t>likely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-45"/>
              <a:t>form</a:t>
            </a:r>
            <a:r>
              <a:rPr dirty="0" spc="-20"/>
              <a:t> </a:t>
            </a:r>
            <a:r>
              <a:rPr dirty="0" spc="65"/>
              <a:t>as</a:t>
            </a:r>
            <a:r>
              <a:rPr dirty="0" spc="-20"/>
              <a:t> </a:t>
            </a:r>
            <a:r>
              <a:rPr dirty="0"/>
              <a:t>ionically</a:t>
            </a:r>
            <a:r>
              <a:rPr dirty="0" spc="-20"/>
              <a:t> </a:t>
            </a:r>
            <a:r>
              <a:rPr dirty="0"/>
              <a:t>bound</a:t>
            </a:r>
            <a:r>
              <a:rPr dirty="0" spc="-20"/>
              <a:t> </a:t>
            </a:r>
            <a:r>
              <a:rPr dirty="0" spc="-10"/>
              <a:t>molecules?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042037"/>
            <a:ext cx="227584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24815" algn="l"/>
              </a:tabLst>
            </a:pPr>
            <a:r>
              <a:rPr dirty="0" sz="2450" spc="30">
                <a:latin typeface="Garamond"/>
                <a:cs typeface="Garamond"/>
              </a:rPr>
              <a:t>LiF</a:t>
            </a:r>
            <a:endParaRPr sz="2450">
              <a:latin typeface="Garamond"/>
              <a:cs typeface="Garamond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 spc="-10">
                <a:latin typeface="Garamond"/>
                <a:cs typeface="Garamond"/>
              </a:rPr>
              <a:t>BeCl</a:t>
            </a:r>
            <a:r>
              <a:rPr dirty="0" baseline="-13550" sz="3075" spc="-15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 spc="40">
                <a:latin typeface="Garamond"/>
                <a:cs typeface="Garamond"/>
              </a:rPr>
              <a:t>Be</a:t>
            </a:r>
            <a:r>
              <a:rPr dirty="0" baseline="-13550" sz="3075" spc="60">
                <a:latin typeface="Garamond"/>
                <a:cs typeface="Garamond"/>
              </a:rPr>
              <a:t>2</a:t>
            </a:r>
            <a:r>
              <a:rPr dirty="0" sz="2450" spc="40">
                <a:latin typeface="Garamond"/>
                <a:cs typeface="Garamond"/>
              </a:rPr>
              <a:t>Cl</a:t>
            </a:r>
            <a:endParaRPr sz="2450">
              <a:latin typeface="Garamond"/>
              <a:cs typeface="Garamond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 spc="-20">
                <a:latin typeface="Garamond"/>
                <a:cs typeface="Garamond"/>
              </a:rPr>
              <a:t>LiNe</a:t>
            </a:r>
            <a:endParaRPr sz="2450">
              <a:latin typeface="Garamond"/>
              <a:cs typeface="Garamond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360"/>
              <a:t> </a:t>
            </a:r>
            <a:r>
              <a:rPr dirty="0"/>
              <a:t>atom</a:t>
            </a:r>
            <a:r>
              <a:rPr dirty="0" spc="360"/>
              <a:t> </a:t>
            </a:r>
            <a:r>
              <a:rPr dirty="0"/>
              <a:t>is</a:t>
            </a:r>
            <a:r>
              <a:rPr dirty="0" spc="355"/>
              <a:t> </a:t>
            </a:r>
            <a:r>
              <a:rPr dirty="0" spc="130"/>
              <a:t>a</a:t>
            </a:r>
            <a:r>
              <a:rPr dirty="0" spc="360"/>
              <a:t> </a:t>
            </a:r>
            <a:r>
              <a:rPr dirty="0"/>
              <a:t>good</a:t>
            </a:r>
            <a:r>
              <a:rPr dirty="0" spc="360"/>
              <a:t> </a:t>
            </a:r>
            <a:r>
              <a:rPr dirty="0" spc="60"/>
              <a:t>candidate</a:t>
            </a:r>
            <a:r>
              <a:rPr dirty="0" spc="360"/>
              <a:t> </a:t>
            </a:r>
            <a:r>
              <a:rPr dirty="0"/>
              <a:t>for</a:t>
            </a:r>
            <a:r>
              <a:rPr dirty="0" spc="360"/>
              <a:t> </a:t>
            </a:r>
            <a:r>
              <a:rPr dirty="0"/>
              <a:t>covalent</a:t>
            </a:r>
            <a:r>
              <a:rPr dirty="0" spc="355"/>
              <a:t> </a:t>
            </a:r>
            <a:r>
              <a:rPr dirty="0"/>
              <a:t>bonding</a:t>
            </a:r>
            <a:r>
              <a:rPr dirty="0" spc="360"/>
              <a:t> </a:t>
            </a:r>
            <a:r>
              <a:rPr dirty="0"/>
              <a:t>if.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617220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affinity.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affinity.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Its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outermost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subshell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unpaired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013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9.1.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IONIC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COVALENT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BONDS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360"/>
              <a:t> </a:t>
            </a:r>
            <a:r>
              <a:rPr dirty="0"/>
              <a:t>atom</a:t>
            </a:r>
            <a:r>
              <a:rPr dirty="0" spc="360"/>
              <a:t> </a:t>
            </a:r>
            <a:r>
              <a:rPr dirty="0"/>
              <a:t>is</a:t>
            </a:r>
            <a:r>
              <a:rPr dirty="0" spc="355"/>
              <a:t> </a:t>
            </a:r>
            <a:r>
              <a:rPr dirty="0" spc="130"/>
              <a:t>a</a:t>
            </a:r>
            <a:r>
              <a:rPr dirty="0" spc="360"/>
              <a:t> </a:t>
            </a:r>
            <a:r>
              <a:rPr dirty="0"/>
              <a:t>good</a:t>
            </a:r>
            <a:r>
              <a:rPr dirty="0" spc="360"/>
              <a:t> </a:t>
            </a:r>
            <a:r>
              <a:rPr dirty="0" spc="60"/>
              <a:t>candidate</a:t>
            </a:r>
            <a:r>
              <a:rPr dirty="0" spc="360"/>
              <a:t> </a:t>
            </a:r>
            <a:r>
              <a:rPr dirty="0"/>
              <a:t>for</a:t>
            </a:r>
            <a:r>
              <a:rPr dirty="0" spc="360"/>
              <a:t> </a:t>
            </a:r>
            <a:r>
              <a:rPr dirty="0"/>
              <a:t>covalent</a:t>
            </a:r>
            <a:r>
              <a:rPr dirty="0" spc="355"/>
              <a:t> </a:t>
            </a:r>
            <a:r>
              <a:rPr dirty="0"/>
              <a:t>bonding</a:t>
            </a:r>
            <a:r>
              <a:rPr dirty="0" spc="360"/>
              <a:t> </a:t>
            </a:r>
            <a:r>
              <a:rPr dirty="0"/>
              <a:t>if.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617918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ionization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affinity.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affinity.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Its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outermost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subshell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unpaired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2025-01-21T14:48:07Z</dcterms:created>
  <dcterms:modified xsi:type="dcterms:W3CDTF">2025-01-21T14:48:07Z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4.19.0 (1.40.26)</vt:lpwstr>
  </property>
  <property fmtid="{D5CDD505-2E9C-101B-9397-08002B2CF9AE}" pid="6" name="Producer">
    <vt:lpwstr>MiKTeX pdfTeX-1.40.26</vt:lpwstr>
  </property>
</Properties>
</file>